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0" r:id="rId1"/>
    <p:sldMasterId id="2147483729" r:id="rId2"/>
  </p:sldMasterIdLst>
  <p:notesMasterIdLst>
    <p:notesMasterId r:id="rId19"/>
  </p:notesMasterIdLst>
  <p:sldIdLst>
    <p:sldId id="256" r:id="rId3"/>
    <p:sldId id="276" r:id="rId4"/>
    <p:sldId id="286" r:id="rId5"/>
    <p:sldId id="259" r:id="rId6"/>
    <p:sldId id="285" r:id="rId7"/>
    <p:sldId id="261" r:id="rId8"/>
    <p:sldId id="277" r:id="rId9"/>
    <p:sldId id="281" r:id="rId10"/>
    <p:sldId id="282" r:id="rId11"/>
    <p:sldId id="283" r:id="rId12"/>
    <p:sldId id="266" r:id="rId13"/>
    <p:sldId id="278" r:id="rId14"/>
    <p:sldId id="280" r:id="rId15"/>
    <p:sldId id="275" r:id="rId16"/>
    <p:sldId id="279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Lora" panose="000005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2725"/>
  </p:normalViewPr>
  <p:slideViewPr>
    <p:cSldViewPr snapToGrid="0">
      <p:cViewPr varScale="1">
        <p:scale>
          <a:sx n="80" d="100"/>
          <a:sy n="80" d="100"/>
        </p:scale>
        <p:origin x="8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jliconline.org/" TargetMode="External"/><Relationship Id="rId2" Type="http://schemas.openxmlformats.org/officeDocument/2006/relationships/hyperlink" Target="http://theheart2heartproject.org/koshermap/" TargetMode="External"/><Relationship Id="rId1" Type="http://schemas.openxmlformats.org/officeDocument/2006/relationships/hyperlink" Target="http://www.hillel.org/college-guide" TargetMode="External"/><Relationship Id="rId5" Type="http://schemas.openxmlformats.org/officeDocument/2006/relationships/hyperlink" Target="https://www.adl.org/resources/backgrounders/about-the-ihra-working-definition-of-antisemitism" TargetMode="External"/><Relationship Id="rId4" Type="http://schemas.openxmlformats.org/officeDocument/2006/relationships/hyperlink" Target="https://www.hillel.org/jewish/campus-climate-initiative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jliconline.org/" TargetMode="External"/><Relationship Id="rId2" Type="http://schemas.openxmlformats.org/officeDocument/2006/relationships/hyperlink" Target="http://theheart2heartproject.org/koshermap/" TargetMode="External"/><Relationship Id="rId1" Type="http://schemas.openxmlformats.org/officeDocument/2006/relationships/hyperlink" Target="http://www.hillel.org/college-guide" TargetMode="External"/><Relationship Id="rId5" Type="http://schemas.openxmlformats.org/officeDocument/2006/relationships/hyperlink" Target="https://www.adl.org/resources/backgrounders/about-the-ihra-working-definition-of-antisemitism" TargetMode="External"/><Relationship Id="rId4" Type="http://schemas.openxmlformats.org/officeDocument/2006/relationships/hyperlink" Target="https://www.hillel.org/jewish/campus-climate-initiativ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BE979-452D-425C-9A88-3910F78F8B2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6E018F-9EA4-46C9-95FA-9E0B557F62CC}">
      <dgm:prSet/>
      <dgm:spPr/>
      <dgm:t>
        <a:bodyPr/>
        <a:lstStyle/>
        <a:p>
          <a:r>
            <a:rPr lang="en-US"/>
            <a:t>The Calendar</a:t>
          </a:r>
        </a:p>
      </dgm:t>
    </dgm:pt>
    <dgm:pt modelId="{55965222-55E6-494D-86D9-342A61607830}" type="parTrans" cxnId="{04DDA601-663D-4AE7-A7A2-0DDC373ABD45}">
      <dgm:prSet/>
      <dgm:spPr/>
      <dgm:t>
        <a:bodyPr/>
        <a:lstStyle/>
        <a:p>
          <a:endParaRPr lang="en-US"/>
        </a:p>
      </dgm:t>
    </dgm:pt>
    <dgm:pt modelId="{5626BA1F-EC9B-4DAD-B8E9-F7FA09D97E9B}" type="sibTrans" cxnId="{04DDA601-663D-4AE7-A7A2-0DDC373ABD45}">
      <dgm:prSet/>
      <dgm:spPr/>
      <dgm:t>
        <a:bodyPr/>
        <a:lstStyle/>
        <a:p>
          <a:endParaRPr lang="en-US"/>
        </a:p>
      </dgm:t>
    </dgm:pt>
    <dgm:pt modelId="{4965A79C-4777-4D78-85FE-EE48252EAE43}">
      <dgm:prSet/>
      <dgm:spPr/>
      <dgm:t>
        <a:bodyPr/>
        <a:lstStyle/>
        <a:p>
          <a:r>
            <a:rPr lang="en-US"/>
            <a:t>Move-in, midterms, finals</a:t>
          </a:r>
        </a:p>
      </dgm:t>
    </dgm:pt>
    <dgm:pt modelId="{6BFB703D-0830-4E5B-B035-73C962CF0228}" type="parTrans" cxnId="{41ED3521-C02F-4969-85D8-71DCA67A1D45}">
      <dgm:prSet/>
      <dgm:spPr/>
      <dgm:t>
        <a:bodyPr/>
        <a:lstStyle/>
        <a:p>
          <a:endParaRPr lang="en-US"/>
        </a:p>
      </dgm:t>
    </dgm:pt>
    <dgm:pt modelId="{A915A37A-FA8A-46C5-BABF-D65679EFF047}" type="sibTrans" cxnId="{41ED3521-C02F-4969-85D8-71DCA67A1D45}">
      <dgm:prSet/>
      <dgm:spPr/>
      <dgm:t>
        <a:bodyPr/>
        <a:lstStyle/>
        <a:p>
          <a:endParaRPr lang="en-US"/>
        </a:p>
      </dgm:t>
    </dgm:pt>
    <dgm:pt modelId="{98897523-D731-4F61-80C4-1960025EE342}">
      <dgm:prSet/>
      <dgm:spPr/>
      <dgm:t>
        <a:bodyPr/>
        <a:lstStyle/>
        <a:p>
          <a:r>
            <a:rPr lang="en-US"/>
            <a:t>High Holidays, Fast Days, Days of “no work” </a:t>
          </a:r>
        </a:p>
      </dgm:t>
    </dgm:pt>
    <dgm:pt modelId="{909D83B7-0024-46BC-8893-09787DB148D8}" type="parTrans" cxnId="{1EC646AE-7125-484D-B705-7555D119C335}">
      <dgm:prSet/>
      <dgm:spPr/>
      <dgm:t>
        <a:bodyPr/>
        <a:lstStyle/>
        <a:p>
          <a:endParaRPr lang="en-US"/>
        </a:p>
      </dgm:t>
    </dgm:pt>
    <dgm:pt modelId="{D8ADF4E1-32BC-418F-80F5-AA2B3625790D}" type="sibTrans" cxnId="{1EC646AE-7125-484D-B705-7555D119C335}">
      <dgm:prSet/>
      <dgm:spPr/>
      <dgm:t>
        <a:bodyPr/>
        <a:lstStyle/>
        <a:p>
          <a:endParaRPr lang="en-US"/>
        </a:p>
      </dgm:t>
    </dgm:pt>
    <dgm:pt modelId="{6D4A8B52-9D67-4F23-AB05-6E148B328548}">
      <dgm:prSet/>
      <dgm:spPr/>
      <dgm:t>
        <a:bodyPr/>
        <a:lstStyle/>
        <a:p>
          <a:r>
            <a:rPr lang="en-US"/>
            <a:t>Campus Dining</a:t>
          </a:r>
        </a:p>
      </dgm:t>
    </dgm:pt>
    <dgm:pt modelId="{2C46AFC3-BF0D-496F-B384-60F7716F8063}" type="parTrans" cxnId="{4B044209-F515-4B23-A589-CB039F3D09D2}">
      <dgm:prSet/>
      <dgm:spPr/>
      <dgm:t>
        <a:bodyPr/>
        <a:lstStyle/>
        <a:p>
          <a:endParaRPr lang="en-US"/>
        </a:p>
      </dgm:t>
    </dgm:pt>
    <dgm:pt modelId="{092DAFF6-595C-4A65-85CA-49E6E728B90A}" type="sibTrans" cxnId="{4B044209-F515-4B23-A589-CB039F3D09D2}">
      <dgm:prSet/>
      <dgm:spPr/>
      <dgm:t>
        <a:bodyPr/>
        <a:lstStyle/>
        <a:p>
          <a:endParaRPr lang="en-US"/>
        </a:p>
      </dgm:t>
    </dgm:pt>
    <dgm:pt modelId="{A0EB33BC-B3FD-4A9F-815B-7CEBEC7EF61D}">
      <dgm:prSet/>
      <dgm:spPr/>
      <dgm:t>
        <a:bodyPr/>
        <a:lstStyle/>
        <a:p>
          <a:r>
            <a:rPr lang="en-US"/>
            <a:t>Fully kosher kitchens</a:t>
          </a:r>
        </a:p>
      </dgm:t>
    </dgm:pt>
    <dgm:pt modelId="{150E8231-5761-407E-B880-8B9E09C155F6}" type="parTrans" cxnId="{51471ADE-7625-449D-8E40-5A1C75CB245D}">
      <dgm:prSet/>
      <dgm:spPr/>
      <dgm:t>
        <a:bodyPr/>
        <a:lstStyle/>
        <a:p>
          <a:endParaRPr lang="en-US"/>
        </a:p>
      </dgm:t>
    </dgm:pt>
    <dgm:pt modelId="{2445C955-0B20-4FF1-882F-DE26C3A4AD33}" type="sibTrans" cxnId="{51471ADE-7625-449D-8E40-5A1C75CB245D}">
      <dgm:prSet/>
      <dgm:spPr/>
      <dgm:t>
        <a:bodyPr/>
        <a:lstStyle/>
        <a:p>
          <a:endParaRPr lang="en-US"/>
        </a:p>
      </dgm:t>
    </dgm:pt>
    <dgm:pt modelId="{89097E64-2403-4548-862F-3AB04B0C1CFA}">
      <dgm:prSet/>
      <dgm:spPr/>
      <dgm:t>
        <a:bodyPr/>
        <a:lstStyle/>
        <a:p>
          <a:r>
            <a:rPr lang="en-US"/>
            <a:t>Kosher style</a:t>
          </a:r>
        </a:p>
      </dgm:t>
    </dgm:pt>
    <dgm:pt modelId="{621C64A5-710F-49A8-8EEF-7895939C77DC}" type="parTrans" cxnId="{01BA40B8-17F5-4C93-97DD-C223BEE5A2D8}">
      <dgm:prSet/>
      <dgm:spPr/>
      <dgm:t>
        <a:bodyPr/>
        <a:lstStyle/>
        <a:p>
          <a:endParaRPr lang="en-US"/>
        </a:p>
      </dgm:t>
    </dgm:pt>
    <dgm:pt modelId="{B6D6D7D1-DE54-48F6-BB85-70C32712CE6A}" type="sibTrans" cxnId="{01BA40B8-17F5-4C93-97DD-C223BEE5A2D8}">
      <dgm:prSet/>
      <dgm:spPr/>
      <dgm:t>
        <a:bodyPr/>
        <a:lstStyle/>
        <a:p>
          <a:endParaRPr lang="en-US"/>
        </a:p>
      </dgm:t>
    </dgm:pt>
    <dgm:pt modelId="{B2CC95CF-F10E-40C0-8833-5B867CC91933}">
      <dgm:prSet/>
      <dgm:spPr/>
      <dgm:t>
        <a:bodyPr/>
        <a:lstStyle/>
        <a:p>
          <a:r>
            <a:rPr lang="en-US"/>
            <a:t>Housing</a:t>
          </a:r>
        </a:p>
      </dgm:t>
    </dgm:pt>
    <dgm:pt modelId="{E302D8D5-44CB-418B-A170-A5D718DE6309}" type="parTrans" cxnId="{4F5D846D-54CA-4564-B70E-351C9A74E3CA}">
      <dgm:prSet/>
      <dgm:spPr/>
      <dgm:t>
        <a:bodyPr/>
        <a:lstStyle/>
        <a:p>
          <a:endParaRPr lang="en-US"/>
        </a:p>
      </dgm:t>
    </dgm:pt>
    <dgm:pt modelId="{8C1536CA-4A2E-4427-8805-84DB81B6AF60}" type="sibTrans" cxnId="{4F5D846D-54CA-4564-B70E-351C9A74E3CA}">
      <dgm:prSet/>
      <dgm:spPr/>
      <dgm:t>
        <a:bodyPr/>
        <a:lstStyle/>
        <a:p>
          <a:endParaRPr lang="en-US"/>
        </a:p>
      </dgm:t>
    </dgm:pt>
    <dgm:pt modelId="{2BD787DA-5721-4701-9CD6-A7019C23D4C1}">
      <dgm:prSet/>
      <dgm:spPr/>
      <dgm:t>
        <a:bodyPr/>
        <a:lstStyle/>
        <a:p>
          <a:r>
            <a:rPr lang="en-US"/>
            <a:t>Proximity to Jewish life</a:t>
          </a:r>
        </a:p>
      </dgm:t>
    </dgm:pt>
    <dgm:pt modelId="{27EDD0C4-8A5A-4F3E-A022-CC44F85E2129}" type="parTrans" cxnId="{A32410CF-9577-4FE9-B6CB-83644F6A2E6E}">
      <dgm:prSet/>
      <dgm:spPr/>
      <dgm:t>
        <a:bodyPr/>
        <a:lstStyle/>
        <a:p>
          <a:endParaRPr lang="en-US"/>
        </a:p>
      </dgm:t>
    </dgm:pt>
    <dgm:pt modelId="{2E2F1DB3-FB4E-4505-9FC8-D69C07EA0665}" type="sibTrans" cxnId="{A32410CF-9577-4FE9-B6CB-83644F6A2E6E}">
      <dgm:prSet/>
      <dgm:spPr/>
      <dgm:t>
        <a:bodyPr/>
        <a:lstStyle/>
        <a:p>
          <a:endParaRPr lang="en-US"/>
        </a:p>
      </dgm:t>
    </dgm:pt>
    <dgm:pt modelId="{87AE7411-1A3B-4C99-AAEC-1E6B75A8BFFB}">
      <dgm:prSet/>
      <dgm:spPr/>
      <dgm:t>
        <a:bodyPr/>
        <a:lstStyle/>
        <a:p>
          <a:r>
            <a:rPr lang="en-US"/>
            <a:t>Kitchens </a:t>
          </a:r>
        </a:p>
      </dgm:t>
    </dgm:pt>
    <dgm:pt modelId="{8063C7DA-657A-49DA-A666-89ABB11E2862}" type="parTrans" cxnId="{C5313E3D-2E3E-4D9D-B8C4-C57EDCF67F90}">
      <dgm:prSet/>
      <dgm:spPr/>
      <dgm:t>
        <a:bodyPr/>
        <a:lstStyle/>
        <a:p>
          <a:endParaRPr lang="en-US"/>
        </a:p>
      </dgm:t>
    </dgm:pt>
    <dgm:pt modelId="{7F44AA85-CD43-4065-82B3-545A632982BC}" type="sibTrans" cxnId="{C5313E3D-2E3E-4D9D-B8C4-C57EDCF67F90}">
      <dgm:prSet/>
      <dgm:spPr/>
      <dgm:t>
        <a:bodyPr/>
        <a:lstStyle/>
        <a:p>
          <a:endParaRPr lang="en-US"/>
        </a:p>
      </dgm:t>
    </dgm:pt>
    <dgm:pt modelId="{840EF07F-0B72-1248-B350-BC9671E66178}" type="pres">
      <dgm:prSet presAssocID="{4CEBE979-452D-425C-9A88-3910F78F8B23}" presName="linear" presStyleCnt="0">
        <dgm:presLayoutVars>
          <dgm:dir/>
          <dgm:animLvl val="lvl"/>
          <dgm:resizeHandles val="exact"/>
        </dgm:presLayoutVars>
      </dgm:prSet>
      <dgm:spPr/>
    </dgm:pt>
    <dgm:pt modelId="{7D924E0C-B6FE-154A-BA60-758085156EC3}" type="pres">
      <dgm:prSet presAssocID="{546E018F-9EA4-46C9-95FA-9E0B557F62CC}" presName="parentLin" presStyleCnt="0"/>
      <dgm:spPr/>
    </dgm:pt>
    <dgm:pt modelId="{9E7D218A-9602-F340-A214-0688A8A7B925}" type="pres">
      <dgm:prSet presAssocID="{546E018F-9EA4-46C9-95FA-9E0B557F62CC}" presName="parentLeftMargin" presStyleLbl="node1" presStyleIdx="0" presStyleCnt="3"/>
      <dgm:spPr/>
    </dgm:pt>
    <dgm:pt modelId="{37E1B1D6-CC53-174F-BA7F-FE171CB3DC05}" type="pres">
      <dgm:prSet presAssocID="{546E018F-9EA4-46C9-95FA-9E0B557F62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81BD7F-5192-5242-9ECA-0F9310596293}" type="pres">
      <dgm:prSet presAssocID="{546E018F-9EA4-46C9-95FA-9E0B557F62CC}" presName="negativeSpace" presStyleCnt="0"/>
      <dgm:spPr/>
    </dgm:pt>
    <dgm:pt modelId="{96123513-066E-504E-8061-A2553F11BAE1}" type="pres">
      <dgm:prSet presAssocID="{546E018F-9EA4-46C9-95FA-9E0B557F62CC}" presName="childText" presStyleLbl="conFgAcc1" presStyleIdx="0" presStyleCnt="3">
        <dgm:presLayoutVars>
          <dgm:bulletEnabled val="1"/>
        </dgm:presLayoutVars>
      </dgm:prSet>
      <dgm:spPr/>
    </dgm:pt>
    <dgm:pt modelId="{606E0B9D-A804-004E-BC5A-EDD4CA75FDAD}" type="pres">
      <dgm:prSet presAssocID="{5626BA1F-EC9B-4DAD-B8E9-F7FA09D97E9B}" presName="spaceBetweenRectangles" presStyleCnt="0"/>
      <dgm:spPr/>
    </dgm:pt>
    <dgm:pt modelId="{C0B1C68C-1DC7-4648-A90A-6752B88EB906}" type="pres">
      <dgm:prSet presAssocID="{6D4A8B52-9D67-4F23-AB05-6E148B328548}" presName="parentLin" presStyleCnt="0"/>
      <dgm:spPr/>
    </dgm:pt>
    <dgm:pt modelId="{47AE1580-3BB7-3344-9C9E-72273B488B5C}" type="pres">
      <dgm:prSet presAssocID="{6D4A8B52-9D67-4F23-AB05-6E148B328548}" presName="parentLeftMargin" presStyleLbl="node1" presStyleIdx="0" presStyleCnt="3"/>
      <dgm:spPr/>
    </dgm:pt>
    <dgm:pt modelId="{830DECB6-BC00-8444-93CE-C41D24335B95}" type="pres">
      <dgm:prSet presAssocID="{6D4A8B52-9D67-4F23-AB05-6E148B3285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FB5146-8CA4-7E4B-801D-475FA7628B09}" type="pres">
      <dgm:prSet presAssocID="{6D4A8B52-9D67-4F23-AB05-6E148B328548}" presName="negativeSpace" presStyleCnt="0"/>
      <dgm:spPr/>
    </dgm:pt>
    <dgm:pt modelId="{89043CD4-D204-2440-AC0F-AD897788783D}" type="pres">
      <dgm:prSet presAssocID="{6D4A8B52-9D67-4F23-AB05-6E148B328548}" presName="childText" presStyleLbl="conFgAcc1" presStyleIdx="1" presStyleCnt="3">
        <dgm:presLayoutVars>
          <dgm:bulletEnabled val="1"/>
        </dgm:presLayoutVars>
      </dgm:prSet>
      <dgm:spPr/>
    </dgm:pt>
    <dgm:pt modelId="{36FB7577-8C89-7B42-B4D2-C544A091BB7D}" type="pres">
      <dgm:prSet presAssocID="{092DAFF6-595C-4A65-85CA-49E6E728B90A}" presName="spaceBetweenRectangles" presStyleCnt="0"/>
      <dgm:spPr/>
    </dgm:pt>
    <dgm:pt modelId="{2FC3C984-B33E-6C40-8390-5A8091C57D73}" type="pres">
      <dgm:prSet presAssocID="{B2CC95CF-F10E-40C0-8833-5B867CC91933}" presName="parentLin" presStyleCnt="0"/>
      <dgm:spPr/>
    </dgm:pt>
    <dgm:pt modelId="{3F3B5F2E-97EA-5440-A6D7-4DCCCDF4C8D9}" type="pres">
      <dgm:prSet presAssocID="{B2CC95CF-F10E-40C0-8833-5B867CC91933}" presName="parentLeftMargin" presStyleLbl="node1" presStyleIdx="1" presStyleCnt="3"/>
      <dgm:spPr/>
    </dgm:pt>
    <dgm:pt modelId="{F0B41CBE-06DF-CD42-AC30-3660AA2CFAEC}" type="pres">
      <dgm:prSet presAssocID="{B2CC95CF-F10E-40C0-8833-5B867CC9193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87E9562-9D72-1D48-8E9A-A1218F7D3264}" type="pres">
      <dgm:prSet presAssocID="{B2CC95CF-F10E-40C0-8833-5B867CC91933}" presName="negativeSpace" presStyleCnt="0"/>
      <dgm:spPr/>
    </dgm:pt>
    <dgm:pt modelId="{0D140943-0BB6-4540-874D-E476C79E2E73}" type="pres">
      <dgm:prSet presAssocID="{B2CC95CF-F10E-40C0-8833-5B867CC9193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DDA601-663D-4AE7-A7A2-0DDC373ABD45}" srcId="{4CEBE979-452D-425C-9A88-3910F78F8B23}" destId="{546E018F-9EA4-46C9-95FA-9E0B557F62CC}" srcOrd="0" destOrd="0" parTransId="{55965222-55E6-494D-86D9-342A61607830}" sibTransId="{5626BA1F-EC9B-4DAD-B8E9-F7FA09D97E9B}"/>
    <dgm:cxn modelId="{4B044209-F515-4B23-A589-CB039F3D09D2}" srcId="{4CEBE979-452D-425C-9A88-3910F78F8B23}" destId="{6D4A8B52-9D67-4F23-AB05-6E148B328548}" srcOrd="1" destOrd="0" parTransId="{2C46AFC3-BF0D-496F-B384-60F7716F8063}" sibTransId="{092DAFF6-595C-4A65-85CA-49E6E728B90A}"/>
    <dgm:cxn modelId="{41ED3521-C02F-4969-85D8-71DCA67A1D45}" srcId="{546E018F-9EA4-46C9-95FA-9E0B557F62CC}" destId="{4965A79C-4777-4D78-85FE-EE48252EAE43}" srcOrd="0" destOrd="0" parTransId="{6BFB703D-0830-4E5B-B035-73C962CF0228}" sibTransId="{A915A37A-FA8A-46C5-BABF-D65679EFF047}"/>
    <dgm:cxn modelId="{9E6F5929-CC07-8745-A6B6-49C0E19EBB5B}" type="presOf" srcId="{4965A79C-4777-4D78-85FE-EE48252EAE43}" destId="{96123513-066E-504E-8061-A2553F11BAE1}" srcOrd="0" destOrd="0" presId="urn:microsoft.com/office/officeart/2005/8/layout/list1"/>
    <dgm:cxn modelId="{176B9733-1E07-8846-8C56-A3F6C18206F1}" type="presOf" srcId="{546E018F-9EA4-46C9-95FA-9E0B557F62CC}" destId="{9E7D218A-9602-F340-A214-0688A8A7B925}" srcOrd="0" destOrd="0" presId="urn:microsoft.com/office/officeart/2005/8/layout/list1"/>
    <dgm:cxn modelId="{A023E536-4C07-CF4A-92D5-B54199B02046}" type="presOf" srcId="{87AE7411-1A3B-4C99-AAEC-1E6B75A8BFFB}" destId="{0D140943-0BB6-4540-874D-E476C79E2E73}" srcOrd="0" destOrd="1" presId="urn:microsoft.com/office/officeart/2005/8/layout/list1"/>
    <dgm:cxn modelId="{C5313E3D-2E3E-4D9D-B8C4-C57EDCF67F90}" srcId="{B2CC95CF-F10E-40C0-8833-5B867CC91933}" destId="{87AE7411-1A3B-4C99-AAEC-1E6B75A8BFFB}" srcOrd="1" destOrd="0" parTransId="{8063C7DA-657A-49DA-A666-89ABB11E2862}" sibTransId="{7F44AA85-CD43-4065-82B3-545A632982BC}"/>
    <dgm:cxn modelId="{4F5D846D-54CA-4564-B70E-351C9A74E3CA}" srcId="{4CEBE979-452D-425C-9A88-3910F78F8B23}" destId="{B2CC95CF-F10E-40C0-8833-5B867CC91933}" srcOrd="2" destOrd="0" parTransId="{E302D8D5-44CB-418B-A170-A5D718DE6309}" sibTransId="{8C1536CA-4A2E-4427-8805-84DB81B6AF60}"/>
    <dgm:cxn modelId="{05AD9A5A-889A-6D40-898E-F4C757918F19}" type="presOf" srcId="{98897523-D731-4F61-80C4-1960025EE342}" destId="{96123513-066E-504E-8061-A2553F11BAE1}" srcOrd="0" destOrd="1" presId="urn:microsoft.com/office/officeart/2005/8/layout/list1"/>
    <dgm:cxn modelId="{1785598B-D6C0-524E-B2DD-BC2A00036244}" type="presOf" srcId="{6D4A8B52-9D67-4F23-AB05-6E148B328548}" destId="{47AE1580-3BB7-3344-9C9E-72273B488B5C}" srcOrd="0" destOrd="0" presId="urn:microsoft.com/office/officeart/2005/8/layout/list1"/>
    <dgm:cxn modelId="{AF882F98-C743-7B4F-99D3-F6B2EF54798F}" type="presOf" srcId="{89097E64-2403-4548-862F-3AB04B0C1CFA}" destId="{89043CD4-D204-2440-AC0F-AD897788783D}" srcOrd="0" destOrd="1" presId="urn:microsoft.com/office/officeart/2005/8/layout/list1"/>
    <dgm:cxn modelId="{960F659A-3CEE-1D44-9164-ACDC7591BB09}" type="presOf" srcId="{B2CC95CF-F10E-40C0-8833-5B867CC91933}" destId="{F0B41CBE-06DF-CD42-AC30-3660AA2CFAEC}" srcOrd="1" destOrd="0" presId="urn:microsoft.com/office/officeart/2005/8/layout/list1"/>
    <dgm:cxn modelId="{18CEB7A7-DE51-C74A-87FC-6A490DBE73D1}" type="presOf" srcId="{6D4A8B52-9D67-4F23-AB05-6E148B328548}" destId="{830DECB6-BC00-8444-93CE-C41D24335B95}" srcOrd="1" destOrd="0" presId="urn:microsoft.com/office/officeart/2005/8/layout/list1"/>
    <dgm:cxn modelId="{1EC646AE-7125-484D-B705-7555D119C335}" srcId="{546E018F-9EA4-46C9-95FA-9E0B557F62CC}" destId="{98897523-D731-4F61-80C4-1960025EE342}" srcOrd="1" destOrd="0" parTransId="{909D83B7-0024-46BC-8893-09787DB148D8}" sibTransId="{D8ADF4E1-32BC-418F-80F5-AA2B3625790D}"/>
    <dgm:cxn modelId="{01BA40B8-17F5-4C93-97DD-C223BEE5A2D8}" srcId="{6D4A8B52-9D67-4F23-AB05-6E148B328548}" destId="{89097E64-2403-4548-862F-3AB04B0C1CFA}" srcOrd="1" destOrd="0" parTransId="{621C64A5-710F-49A8-8EEF-7895939C77DC}" sibTransId="{B6D6D7D1-DE54-48F6-BB85-70C32712CE6A}"/>
    <dgm:cxn modelId="{A32410CF-9577-4FE9-B6CB-83644F6A2E6E}" srcId="{B2CC95CF-F10E-40C0-8833-5B867CC91933}" destId="{2BD787DA-5721-4701-9CD6-A7019C23D4C1}" srcOrd="0" destOrd="0" parTransId="{27EDD0C4-8A5A-4F3E-A022-CC44F85E2129}" sibTransId="{2E2F1DB3-FB4E-4505-9FC8-D69C07EA0665}"/>
    <dgm:cxn modelId="{36A4A5DA-372A-CE49-AC02-5CB8C81FE2EC}" type="presOf" srcId="{B2CC95CF-F10E-40C0-8833-5B867CC91933}" destId="{3F3B5F2E-97EA-5440-A6D7-4DCCCDF4C8D9}" srcOrd="0" destOrd="0" presId="urn:microsoft.com/office/officeart/2005/8/layout/list1"/>
    <dgm:cxn modelId="{51471ADE-7625-449D-8E40-5A1C75CB245D}" srcId="{6D4A8B52-9D67-4F23-AB05-6E148B328548}" destId="{A0EB33BC-B3FD-4A9F-815B-7CEBEC7EF61D}" srcOrd="0" destOrd="0" parTransId="{150E8231-5761-407E-B880-8B9E09C155F6}" sibTransId="{2445C955-0B20-4FF1-882F-DE26C3A4AD33}"/>
    <dgm:cxn modelId="{0B3776E2-2090-8940-BA14-2B09FC5F2F99}" type="presOf" srcId="{4CEBE979-452D-425C-9A88-3910F78F8B23}" destId="{840EF07F-0B72-1248-B350-BC9671E66178}" srcOrd="0" destOrd="0" presId="urn:microsoft.com/office/officeart/2005/8/layout/list1"/>
    <dgm:cxn modelId="{E334C6E7-7AC5-AA41-9422-C7A271A4135E}" type="presOf" srcId="{A0EB33BC-B3FD-4A9F-815B-7CEBEC7EF61D}" destId="{89043CD4-D204-2440-AC0F-AD897788783D}" srcOrd="0" destOrd="0" presId="urn:microsoft.com/office/officeart/2005/8/layout/list1"/>
    <dgm:cxn modelId="{FC343CED-00B0-2946-A83C-01ACB1D48BB6}" type="presOf" srcId="{2BD787DA-5721-4701-9CD6-A7019C23D4C1}" destId="{0D140943-0BB6-4540-874D-E476C79E2E73}" srcOrd="0" destOrd="0" presId="urn:microsoft.com/office/officeart/2005/8/layout/list1"/>
    <dgm:cxn modelId="{4C85F6F7-C3DA-454A-A0F4-DCA9A9B8C41B}" type="presOf" srcId="{546E018F-9EA4-46C9-95FA-9E0B557F62CC}" destId="{37E1B1D6-CC53-174F-BA7F-FE171CB3DC05}" srcOrd="1" destOrd="0" presId="urn:microsoft.com/office/officeart/2005/8/layout/list1"/>
    <dgm:cxn modelId="{E9E2804D-B42B-8D42-A445-EE5009DA0F6D}" type="presParOf" srcId="{840EF07F-0B72-1248-B350-BC9671E66178}" destId="{7D924E0C-B6FE-154A-BA60-758085156EC3}" srcOrd="0" destOrd="0" presId="urn:microsoft.com/office/officeart/2005/8/layout/list1"/>
    <dgm:cxn modelId="{8E78BF4E-6AB7-6645-B08E-3766E06EA83A}" type="presParOf" srcId="{7D924E0C-B6FE-154A-BA60-758085156EC3}" destId="{9E7D218A-9602-F340-A214-0688A8A7B925}" srcOrd="0" destOrd="0" presId="urn:microsoft.com/office/officeart/2005/8/layout/list1"/>
    <dgm:cxn modelId="{48BB9207-7AC5-DA4A-B719-F46057B34A37}" type="presParOf" srcId="{7D924E0C-B6FE-154A-BA60-758085156EC3}" destId="{37E1B1D6-CC53-174F-BA7F-FE171CB3DC05}" srcOrd="1" destOrd="0" presId="urn:microsoft.com/office/officeart/2005/8/layout/list1"/>
    <dgm:cxn modelId="{2DE6F130-7C8D-EA4C-89E4-E9C83420D13D}" type="presParOf" srcId="{840EF07F-0B72-1248-B350-BC9671E66178}" destId="{9581BD7F-5192-5242-9ECA-0F9310596293}" srcOrd="1" destOrd="0" presId="urn:microsoft.com/office/officeart/2005/8/layout/list1"/>
    <dgm:cxn modelId="{5E724241-E8EC-2E4F-9784-69E5A1B3D6D1}" type="presParOf" srcId="{840EF07F-0B72-1248-B350-BC9671E66178}" destId="{96123513-066E-504E-8061-A2553F11BAE1}" srcOrd="2" destOrd="0" presId="urn:microsoft.com/office/officeart/2005/8/layout/list1"/>
    <dgm:cxn modelId="{BE0A17D3-B4E6-724D-BB02-2B725DF83D91}" type="presParOf" srcId="{840EF07F-0B72-1248-B350-BC9671E66178}" destId="{606E0B9D-A804-004E-BC5A-EDD4CA75FDAD}" srcOrd="3" destOrd="0" presId="urn:microsoft.com/office/officeart/2005/8/layout/list1"/>
    <dgm:cxn modelId="{44DFABEE-A7B1-DD47-81EC-60D676F88612}" type="presParOf" srcId="{840EF07F-0B72-1248-B350-BC9671E66178}" destId="{C0B1C68C-1DC7-4648-A90A-6752B88EB906}" srcOrd="4" destOrd="0" presId="urn:microsoft.com/office/officeart/2005/8/layout/list1"/>
    <dgm:cxn modelId="{DA749A17-6FB1-CA43-9562-F6CC3F9F84E0}" type="presParOf" srcId="{C0B1C68C-1DC7-4648-A90A-6752B88EB906}" destId="{47AE1580-3BB7-3344-9C9E-72273B488B5C}" srcOrd="0" destOrd="0" presId="urn:microsoft.com/office/officeart/2005/8/layout/list1"/>
    <dgm:cxn modelId="{0B965E22-1050-0142-BABD-CA50F622ADA5}" type="presParOf" srcId="{C0B1C68C-1DC7-4648-A90A-6752B88EB906}" destId="{830DECB6-BC00-8444-93CE-C41D24335B95}" srcOrd="1" destOrd="0" presId="urn:microsoft.com/office/officeart/2005/8/layout/list1"/>
    <dgm:cxn modelId="{36946447-E818-2449-9AAC-20BBFC11129B}" type="presParOf" srcId="{840EF07F-0B72-1248-B350-BC9671E66178}" destId="{64FB5146-8CA4-7E4B-801D-475FA7628B09}" srcOrd="5" destOrd="0" presId="urn:microsoft.com/office/officeart/2005/8/layout/list1"/>
    <dgm:cxn modelId="{57A9BC2F-5288-B643-B4DA-FB7DB545BA7B}" type="presParOf" srcId="{840EF07F-0B72-1248-B350-BC9671E66178}" destId="{89043CD4-D204-2440-AC0F-AD897788783D}" srcOrd="6" destOrd="0" presId="urn:microsoft.com/office/officeart/2005/8/layout/list1"/>
    <dgm:cxn modelId="{BA7F9776-CBBB-EA48-B2AA-56BD99044352}" type="presParOf" srcId="{840EF07F-0B72-1248-B350-BC9671E66178}" destId="{36FB7577-8C89-7B42-B4D2-C544A091BB7D}" srcOrd="7" destOrd="0" presId="urn:microsoft.com/office/officeart/2005/8/layout/list1"/>
    <dgm:cxn modelId="{5A122A07-A51F-664A-AF4A-BF0059543771}" type="presParOf" srcId="{840EF07F-0B72-1248-B350-BC9671E66178}" destId="{2FC3C984-B33E-6C40-8390-5A8091C57D73}" srcOrd="8" destOrd="0" presId="urn:microsoft.com/office/officeart/2005/8/layout/list1"/>
    <dgm:cxn modelId="{0211C768-98EE-3545-886F-C797E4CD73ED}" type="presParOf" srcId="{2FC3C984-B33E-6C40-8390-5A8091C57D73}" destId="{3F3B5F2E-97EA-5440-A6D7-4DCCCDF4C8D9}" srcOrd="0" destOrd="0" presId="urn:microsoft.com/office/officeart/2005/8/layout/list1"/>
    <dgm:cxn modelId="{EE3F978D-8F1B-8546-A28A-28913DCBAACE}" type="presParOf" srcId="{2FC3C984-B33E-6C40-8390-5A8091C57D73}" destId="{F0B41CBE-06DF-CD42-AC30-3660AA2CFAEC}" srcOrd="1" destOrd="0" presId="urn:microsoft.com/office/officeart/2005/8/layout/list1"/>
    <dgm:cxn modelId="{3DA298F6-54DE-1644-9E45-F10B7431A38A}" type="presParOf" srcId="{840EF07F-0B72-1248-B350-BC9671E66178}" destId="{F87E9562-9D72-1D48-8E9A-A1218F7D3264}" srcOrd="9" destOrd="0" presId="urn:microsoft.com/office/officeart/2005/8/layout/list1"/>
    <dgm:cxn modelId="{D4487B51-05F2-CE42-9C09-2D42C9BAF626}" type="presParOf" srcId="{840EF07F-0B72-1248-B350-BC9671E66178}" destId="{0D140943-0BB6-4540-874D-E476C79E2E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E14339-0B2D-4EAA-B7D6-037037B1E9F2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AA6F79-A385-4553-9A4E-468579A8FF9D}">
      <dgm:prSet/>
      <dgm:spPr/>
      <dgm:t>
        <a:bodyPr/>
        <a:lstStyle/>
        <a:p>
          <a:r>
            <a:rPr lang="en-US" u="sng" dirty="0">
              <a:hlinkClick xmlns:r="http://schemas.openxmlformats.org/officeDocument/2006/relationships" r:id="rId1"/>
            </a:rPr>
            <a:t>Hillel's College Guide</a:t>
          </a:r>
          <a:endParaRPr lang="en-US" dirty="0"/>
        </a:p>
      </dgm:t>
    </dgm:pt>
    <dgm:pt modelId="{91DF7EE9-7B49-481D-B282-480BE8AD140F}" type="parTrans" cxnId="{B4F2E309-9B86-4296-8D7A-3AB4BDA5BE6E}">
      <dgm:prSet/>
      <dgm:spPr/>
      <dgm:t>
        <a:bodyPr/>
        <a:lstStyle/>
        <a:p>
          <a:endParaRPr lang="en-US"/>
        </a:p>
      </dgm:t>
    </dgm:pt>
    <dgm:pt modelId="{D66FD472-3A0E-4F01-B54B-44F7FC83EA63}" type="sibTrans" cxnId="{B4F2E309-9B86-4296-8D7A-3AB4BDA5BE6E}">
      <dgm:prSet/>
      <dgm:spPr/>
      <dgm:t>
        <a:bodyPr/>
        <a:lstStyle/>
        <a:p>
          <a:endParaRPr lang="en-US"/>
        </a:p>
      </dgm:t>
    </dgm:pt>
    <dgm:pt modelId="{AC132148-4811-4F3B-9175-318B51D6B754}">
      <dgm:prSet/>
      <dgm:spPr/>
      <dgm:t>
        <a:bodyPr/>
        <a:lstStyle/>
        <a:p>
          <a:r>
            <a:rPr lang="en-US" u="sng" dirty="0">
              <a:hlinkClick xmlns:r="http://schemas.openxmlformats.org/officeDocument/2006/relationships" r:id="rId2"/>
            </a:rPr>
            <a:t>Kosher food on campus</a:t>
          </a:r>
          <a:endParaRPr lang="en-US" dirty="0"/>
        </a:p>
      </dgm:t>
    </dgm:pt>
    <dgm:pt modelId="{39B7C1C0-AB64-42A8-8B3F-8A6CA81FF22D}" type="parTrans" cxnId="{93C7809C-5474-481F-BF3D-6BE5AD693784}">
      <dgm:prSet/>
      <dgm:spPr/>
      <dgm:t>
        <a:bodyPr/>
        <a:lstStyle/>
        <a:p>
          <a:endParaRPr lang="en-US"/>
        </a:p>
      </dgm:t>
    </dgm:pt>
    <dgm:pt modelId="{86886BAC-83B6-4BAF-862C-9E45AAA2E2A0}" type="sibTrans" cxnId="{93C7809C-5474-481F-BF3D-6BE5AD693784}">
      <dgm:prSet/>
      <dgm:spPr/>
      <dgm:t>
        <a:bodyPr/>
        <a:lstStyle/>
        <a:p>
          <a:endParaRPr lang="en-US"/>
        </a:p>
      </dgm:t>
    </dgm:pt>
    <dgm:pt modelId="{A45F5D9D-DA10-4F57-ADE1-7B25992920AC}">
      <dgm:prSet/>
      <dgm:spPr/>
      <dgm:t>
        <a:bodyPr/>
        <a:lstStyle/>
        <a:p>
          <a:r>
            <a:rPr lang="en-US" u="sng" dirty="0">
              <a:hlinkClick xmlns:r="http://schemas.openxmlformats.org/officeDocument/2006/relationships" r:id="rId3"/>
            </a:rPr>
            <a:t>OU - Jewish Learning Initiative on Campus</a:t>
          </a:r>
          <a:endParaRPr lang="en-US" dirty="0"/>
        </a:p>
      </dgm:t>
    </dgm:pt>
    <dgm:pt modelId="{165DAFCA-61E6-497B-872D-6522B8402784}" type="parTrans" cxnId="{07C85CAA-4F8A-4C16-8448-6D349D035002}">
      <dgm:prSet/>
      <dgm:spPr/>
      <dgm:t>
        <a:bodyPr/>
        <a:lstStyle/>
        <a:p>
          <a:endParaRPr lang="en-US"/>
        </a:p>
      </dgm:t>
    </dgm:pt>
    <dgm:pt modelId="{8DC79147-1BE1-4E76-A901-D932580736EF}" type="sibTrans" cxnId="{07C85CAA-4F8A-4C16-8448-6D349D035002}">
      <dgm:prSet/>
      <dgm:spPr/>
      <dgm:t>
        <a:bodyPr/>
        <a:lstStyle/>
        <a:p>
          <a:endParaRPr lang="en-US"/>
        </a:p>
      </dgm:t>
    </dgm:pt>
    <dgm:pt modelId="{0A1F6434-E1D6-4958-AFC4-9BF2403E4D7C}">
      <dgm:prSet/>
      <dgm:spPr/>
      <dgm:t>
        <a:bodyPr/>
        <a:lstStyle/>
        <a:p>
          <a:r>
            <a:rPr lang="en-US" u="sng" dirty="0">
              <a:hlinkClick xmlns:r="http://schemas.openxmlformats.org/officeDocument/2006/relationships" r:id="rId4"/>
            </a:rPr>
            <a:t>https://www.hillel.org/jewish/campus-climate-initiative</a:t>
          </a:r>
          <a:endParaRPr lang="en-US" dirty="0"/>
        </a:p>
      </dgm:t>
    </dgm:pt>
    <dgm:pt modelId="{682D12C9-BF10-405C-80D1-0014F09A20E9}" type="parTrans" cxnId="{F115146C-81C1-464D-929F-7B37CBAB089E}">
      <dgm:prSet/>
      <dgm:spPr/>
      <dgm:t>
        <a:bodyPr/>
        <a:lstStyle/>
        <a:p>
          <a:endParaRPr lang="en-US"/>
        </a:p>
      </dgm:t>
    </dgm:pt>
    <dgm:pt modelId="{DE41CF52-73DD-4576-9408-7815F9513A0A}" type="sibTrans" cxnId="{F115146C-81C1-464D-929F-7B37CBAB089E}">
      <dgm:prSet/>
      <dgm:spPr/>
      <dgm:t>
        <a:bodyPr/>
        <a:lstStyle/>
        <a:p>
          <a:endParaRPr lang="en-US"/>
        </a:p>
      </dgm:t>
    </dgm:pt>
    <dgm:pt modelId="{697B9B8F-9E74-4517-AE96-6A4558E451F3}">
      <dgm:prSet/>
      <dgm:spPr/>
      <dgm:t>
        <a:bodyPr/>
        <a:lstStyle/>
        <a:p>
          <a:r>
            <a:rPr lang="en-US" u="sng" dirty="0">
              <a:hlinkClick xmlns:r="http://schemas.openxmlformats.org/officeDocument/2006/relationships" r:id="rId5"/>
            </a:rPr>
            <a:t>https://www.adl.org/resources/backgrounders/about-the-ihra-working-definition-of-antisemitism</a:t>
          </a:r>
          <a:endParaRPr lang="en-US" dirty="0"/>
        </a:p>
      </dgm:t>
    </dgm:pt>
    <dgm:pt modelId="{8CA83D2A-7A46-40E8-B6CB-00BDB4F522D2}" type="parTrans" cxnId="{52A4CC56-74F0-4BA0-A0AE-DF59093FA3AC}">
      <dgm:prSet/>
      <dgm:spPr/>
      <dgm:t>
        <a:bodyPr/>
        <a:lstStyle/>
        <a:p>
          <a:endParaRPr lang="en-US"/>
        </a:p>
      </dgm:t>
    </dgm:pt>
    <dgm:pt modelId="{F1EB2978-889A-44CF-BC86-CEA8779627FB}" type="sibTrans" cxnId="{52A4CC56-74F0-4BA0-A0AE-DF59093FA3AC}">
      <dgm:prSet/>
      <dgm:spPr/>
      <dgm:t>
        <a:bodyPr/>
        <a:lstStyle/>
        <a:p>
          <a:endParaRPr lang="en-US"/>
        </a:p>
      </dgm:t>
    </dgm:pt>
    <dgm:pt modelId="{7F10325E-EE13-4E75-8FFB-44E12EE58A0F}">
      <dgm:prSet/>
      <dgm:spPr/>
      <dgm:t>
        <a:bodyPr/>
        <a:lstStyle/>
        <a:p>
          <a:pPr rtl="0"/>
          <a:endParaRPr lang="en-US" dirty="0"/>
        </a:p>
      </dgm:t>
    </dgm:pt>
    <dgm:pt modelId="{F5CE9417-7C88-40FF-BD77-60EEDEC9C538}" type="parTrans" cxnId="{F1422E11-71A4-4404-AD22-35FE59C5E9A7}">
      <dgm:prSet/>
      <dgm:spPr/>
      <dgm:t>
        <a:bodyPr/>
        <a:lstStyle/>
        <a:p>
          <a:endParaRPr lang="en-US"/>
        </a:p>
      </dgm:t>
    </dgm:pt>
    <dgm:pt modelId="{17CFB4E6-88A5-46B8-8CDA-D12A26A07908}" type="sibTrans" cxnId="{F1422E11-71A4-4404-AD22-35FE59C5E9A7}">
      <dgm:prSet/>
      <dgm:spPr/>
      <dgm:t>
        <a:bodyPr/>
        <a:lstStyle/>
        <a:p>
          <a:endParaRPr lang="en-US"/>
        </a:p>
      </dgm:t>
    </dgm:pt>
    <dgm:pt modelId="{7027D61B-DE4B-134D-BE7F-79B0EA7F8087}" type="pres">
      <dgm:prSet presAssocID="{8AE14339-0B2D-4EAA-B7D6-037037B1E9F2}" presName="vert0" presStyleCnt="0">
        <dgm:presLayoutVars>
          <dgm:dir/>
          <dgm:animOne val="branch"/>
          <dgm:animLvl val="lvl"/>
        </dgm:presLayoutVars>
      </dgm:prSet>
      <dgm:spPr/>
    </dgm:pt>
    <dgm:pt modelId="{93DC1F11-AF72-EF44-B847-7CFBCF6C67CB}" type="pres">
      <dgm:prSet presAssocID="{B5AA6F79-A385-4553-9A4E-468579A8FF9D}" presName="thickLine" presStyleLbl="alignNode1" presStyleIdx="0" presStyleCnt="6"/>
      <dgm:spPr/>
    </dgm:pt>
    <dgm:pt modelId="{C5A63114-A0F4-EE49-90DB-8A87A3E418FB}" type="pres">
      <dgm:prSet presAssocID="{B5AA6F79-A385-4553-9A4E-468579A8FF9D}" presName="horz1" presStyleCnt="0"/>
      <dgm:spPr/>
    </dgm:pt>
    <dgm:pt modelId="{F393A3BD-E6DA-D942-91EC-AED53D5061BF}" type="pres">
      <dgm:prSet presAssocID="{B5AA6F79-A385-4553-9A4E-468579A8FF9D}" presName="tx1" presStyleLbl="revTx" presStyleIdx="0" presStyleCnt="6"/>
      <dgm:spPr/>
    </dgm:pt>
    <dgm:pt modelId="{49062926-DE46-1B4E-8AF7-4F424C07BBC4}" type="pres">
      <dgm:prSet presAssocID="{B5AA6F79-A385-4553-9A4E-468579A8FF9D}" presName="vert1" presStyleCnt="0"/>
      <dgm:spPr/>
    </dgm:pt>
    <dgm:pt modelId="{512DDFF5-B651-CD41-AD42-428CE60396EA}" type="pres">
      <dgm:prSet presAssocID="{AC132148-4811-4F3B-9175-318B51D6B754}" presName="thickLine" presStyleLbl="alignNode1" presStyleIdx="1" presStyleCnt="6"/>
      <dgm:spPr/>
    </dgm:pt>
    <dgm:pt modelId="{27E9019A-FB28-D24E-8F09-6753AF4E0A62}" type="pres">
      <dgm:prSet presAssocID="{AC132148-4811-4F3B-9175-318B51D6B754}" presName="horz1" presStyleCnt="0"/>
      <dgm:spPr/>
    </dgm:pt>
    <dgm:pt modelId="{AF00E111-A5AF-1D4D-AA5A-980A5E411CA1}" type="pres">
      <dgm:prSet presAssocID="{AC132148-4811-4F3B-9175-318B51D6B754}" presName="tx1" presStyleLbl="revTx" presStyleIdx="1" presStyleCnt="6"/>
      <dgm:spPr/>
    </dgm:pt>
    <dgm:pt modelId="{9C8CDE69-F46B-2B4B-8310-DB4A0BE31C4F}" type="pres">
      <dgm:prSet presAssocID="{AC132148-4811-4F3B-9175-318B51D6B754}" presName="vert1" presStyleCnt="0"/>
      <dgm:spPr/>
    </dgm:pt>
    <dgm:pt modelId="{AFFB8E3E-EE26-FD42-91C4-D31B765FCBDF}" type="pres">
      <dgm:prSet presAssocID="{A45F5D9D-DA10-4F57-ADE1-7B25992920AC}" presName="thickLine" presStyleLbl="alignNode1" presStyleIdx="2" presStyleCnt="6"/>
      <dgm:spPr/>
    </dgm:pt>
    <dgm:pt modelId="{43C99A69-0377-D84D-ADFB-ACC1CF986AD6}" type="pres">
      <dgm:prSet presAssocID="{A45F5D9D-DA10-4F57-ADE1-7B25992920AC}" presName="horz1" presStyleCnt="0"/>
      <dgm:spPr/>
    </dgm:pt>
    <dgm:pt modelId="{5FCED9FF-7002-744A-AA21-FDCF74DB84CD}" type="pres">
      <dgm:prSet presAssocID="{A45F5D9D-DA10-4F57-ADE1-7B25992920AC}" presName="tx1" presStyleLbl="revTx" presStyleIdx="2" presStyleCnt="6"/>
      <dgm:spPr/>
    </dgm:pt>
    <dgm:pt modelId="{84172F13-4E1D-184F-A5F0-F4508E63B4D7}" type="pres">
      <dgm:prSet presAssocID="{A45F5D9D-DA10-4F57-ADE1-7B25992920AC}" presName="vert1" presStyleCnt="0"/>
      <dgm:spPr/>
    </dgm:pt>
    <dgm:pt modelId="{A02F4B7B-8274-CD41-A543-73B85F264BCE}" type="pres">
      <dgm:prSet presAssocID="{0A1F6434-E1D6-4958-AFC4-9BF2403E4D7C}" presName="thickLine" presStyleLbl="alignNode1" presStyleIdx="3" presStyleCnt="6"/>
      <dgm:spPr/>
    </dgm:pt>
    <dgm:pt modelId="{471B9D26-EA5E-4941-A702-5D0404026DED}" type="pres">
      <dgm:prSet presAssocID="{0A1F6434-E1D6-4958-AFC4-9BF2403E4D7C}" presName="horz1" presStyleCnt="0"/>
      <dgm:spPr/>
    </dgm:pt>
    <dgm:pt modelId="{EB8B914E-6708-F642-9E45-166379815AAC}" type="pres">
      <dgm:prSet presAssocID="{0A1F6434-E1D6-4958-AFC4-9BF2403E4D7C}" presName="tx1" presStyleLbl="revTx" presStyleIdx="3" presStyleCnt="6"/>
      <dgm:spPr/>
    </dgm:pt>
    <dgm:pt modelId="{71A9B948-F3B5-A04B-B60D-41296B425DF1}" type="pres">
      <dgm:prSet presAssocID="{0A1F6434-E1D6-4958-AFC4-9BF2403E4D7C}" presName="vert1" presStyleCnt="0"/>
      <dgm:spPr/>
    </dgm:pt>
    <dgm:pt modelId="{EDD9CD26-5E22-D74A-81A3-E9765CBE46F3}" type="pres">
      <dgm:prSet presAssocID="{697B9B8F-9E74-4517-AE96-6A4558E451F3}" presName="thickLine" presStyleLbl="alignNode1" presStyleIdx="4" presStyleCnt="6"/>
      <dgm:spPr/>
    </dgm:pt>
    <dgm:pt modelId="{B9AF930A-A2C9-5749-A1EC-1ADBDDC0270D}" type="pres">
      <dgm:prSet presAssocID="{697B9B8F-9E74-4517-AE96-6A4558E451F3}" presName="horz1" presStyleCnt="0"/>
      <dgm:spPr/>
    </dgm:pt>
    <dgm:pt modelId="{8F7FB8E7-D40A-4941-B571-1F920CB0F81E}" type="pres">
      <dgm:prSet presAssocID="{697B9B8F-9E74-4517-AE96-6A4558E451F3}" presName="tx1" presStyleLbl="revTx" presStyleIdx="4" presStyleCnt="6"/>
      <dgm:spPr/>
    </dgm:pt>
    <dgm:pt modelId="{24B200A0-0BEE-B74A-88D1-6F81C6E97180}" type="pres">
      <dgm:prSet presAssocID="{697B9B8F-9E74-4517-AE96-6A4558E451F3}" presName="vert1" presStyleCnt="0"/>
      <dgm:spPr/>
    </dgm:pt>
    <dgm:pt modelId="{1AF49751-6D5F-BB48-9363-FC28F394B190}" type="pres">
      <dgm:prSet presAssocID="{7F10325E-EE13-4E75-8FFB-44E12EE58A0F}" presName="thickLine" presStyleLbl="alignNode1" presStyleIdx="5" presStyleCnt="6"/>
      <dgm:spPr/>
    </dgm:pt>
    <dgm:pt modelId="{3894066A-ECDD-5542-A20F-9ABC656C72CF}" type="pres">
      <dgm:prSet presAssocID="{7F10325E-EE13-4E75-8FFB-44E12EE58A0F}" presName="horz1" presStyleCnt="0"/>
      <dgm:spPr/>
    </dgm:pt>
    <dgm:pt modelId="{4E1F8025-440A-4C48-8AAE-E13DFE18A305}" type="pres">
      <dgm:prSet presAssocID="{7F10325E-EE13-4E75-8FFB-44E12EE58A0F}" presName="tx1" presStyleLbl="revTx" presStyleIdx="5" presStyleCnt="6"/>
      <dgm:spPr/>
    </dgm:pt>
    <dgm:pt modelId="{1552B9BB-D26A-B44B-A82C-1DC55428E966}" type="pres">
      <dgm:prSet presAssocID="{7F10325E-EE13-4E75-8FFB-44E12EE58A0F}" presName="vert1" presStyleCnt="0"/>
      <dgm:spPr/>
    </dgm:pt>
  </dgm:ptLst>
  <dgm:cxnLst>
    <dgm:cxn modelId="{B4F2E309-9B86-4296-8D7A-3AB4BDA5BE6E}" srcId="{8AE14339-0B2D-4EAA-B7D6-037037B1E9F2}" destId="{B5AA6F79-A385-4553-9A4E-468579A8FF9D}" srcOrd="0" destOrd="0" parTransId="{91DF7EE9-7B49-481D-B282-480BE8AD140F}" sibTransId="{D66FD472-3A0E-4F01-B54B-44F7FC83EA63}"/>
    <dgm:cxn modelId="{F1422E11-71A4-4404-AD22-35FE59C5E9A7}" srcId="{8AE14339-0B2D-4EAA-B7D6-037037B1E9F2}" destId="{7F10325E-EE13-4E75-8FFB-44E12EE58A0F}" srcOrd="5" destOrd="0" parTransId="{F5CE9417-7C88-40FF-BD77-60EEDEC9C538}" sibTransId="{17CFB4E6-88A5-46B8-8CDA-D12A26A07908}"/>
    <dgm:cxn modelId="{C732765E-B2BB-8E41-BA6C-D694A195C9AE}" type="presOf" srcId="{7F10325E-EE13-4E75-8FFB-44E12EE58A0F}" destId="{4E1F8025-440A-4C48-8AAE-E13DFE18A305}" srcOrd="0" destOrd="0" presId="urn:microsoft.com/office/officeart/2008/layout/LinedList"/>
    <dgm:cxn modelId="{80AC8E46-8525-F544-AB42-55DC28549DA7}" type="presOf" srcId="{697B9B8F-9E74-4517-AE96-6A4558E451F3}" destId="{8F7FB8E7-D40A-4941-B571-1F920CB0F81E}" srcOrd="0" destOrd="0" presId="urn:microsoft.com/office/officeart/2008/layout/LinedList"/>
    <dgm:cxn modelId="{F115146C-81C1-464D-929F-7B37CBAB089E}" srcId="{8AE14339-0B2D-4EAA-B7D6-037037B1E9F2}" destId="{0A1F6434-E1D6-4958-AFC4-9BF2403E4D7C}" srcOrd="3" destOrd="0" parTransId="{682D12C9-BF10-405C-80D1-0014F09A20E9}" sibTransId="{DE41CF52-73DD-4576-9408-7815F9513A0A}"/>
    <dgm:cxn modelId="{4FB9E44D-9ACB-8E4C-B6B1-1FA981E60FB2}" type="presOf" srcId="{0A1F6434-E1D6-4958-AFC4-9BF2403E4D7C}" destId="{EB8B914E-6708-F642-9E45-166379815AAC}" srcOrd="0" destOrd="0" presId="urn:microsoft.com/office/officeart/2008/layout/LinedList"/>
    <dgm:cxn modelId="{130DB576-AA20-044D-9FD1-C4C77A7D6111}" type="presOf" srcId="{B5AA6F79-A385-4553-9A4E-468579A8FF9D}" destId="{F393A3BD-E6DA-D942-91EC-AED53D5061BF}" srcOrd="0" destOrd="0" presId="urn:microsoft.com/office/officeart/2008/layout/LinedList"/>
    <dgm:cxn modelId="{52A4CC56-74F0-4BA0-A0AE-DF59093FA3AC}" srcId="{8AE14339-0B2D-4EAA-B7D6-037037B1E9F2}" destId="{697B9B8F-9E74-4517-AE96-6A4558E451F3}" srcOrd="4" destOrd="0" parTransId="{8CA83D2A-7A46-40E8-B6CB-00BDB4F522D2}" sibTransId="{F1EB2978-889A-44CF-BC86-CEA8779627FB}"/>
    <dgm:cxn modelId="{F1CC0284-D0ED-BD49-832C-A114723086CB}" type="presOf" srcId="{A45F5D9D-DA10-4F57-ADE1-7B25992920AC}" destId="{5FCED9FF-7002-744A-AA21-FDCF74DB84CD}" srcOrd="0" destOrd="0" presId="urn:microsoft.com/office/officeart/2008/layout/LinedList"/>
    <dgm:cxn modelId="{93C7809C-5474-481F-BF3D-6BE5AD693784}" srcId="{8AE14339-0B2D-4EAA-B7D6-037037B1E9F2}" destId="{AC132148-4811-4F3B-9175-318B51D6B754}" srcOrd="1" destOrd="0" parTransId="{39B7C1C0-AB64-42A8-8B3F-8A6CA81FF22D}" sibTransId="{86886BAC-83B6-4BAF-862C-9E45AAA2E2A0}"/>
    <dgm:cxn modelId="{6544CEA1-974D-9C4D-B018-CE12735951DC}" type="presOf" srcId="{8AE14339-0B2D-4EAA-B7D6-037037B1E9F2}" destId="{7027D61B-DE4B-134D-BE7F-79B0EA7F8087}" srcOrd="0" destOrd="0" presId="urn:microsoft.com/office/officeart/2008/layout/LinedList"/>
    <dgm:cxn modelId="{07C85CAA-4F8A-4C16-8448-6D349D035002}" srcId="{8AE14339-0B2D-4EAA-B7D6-037037B1E9F2}" destId="{A45F5D9D-DA10-4F57-ADE1-7B25992920AC}" srcOrd="2" destOrd="0" parTransId="{165DAFCA-61E6-497B-872D-6522B8402784}" sibTransId="{8DC79147-1BE1-4E76-A901-D932580736EF}"/>
    <dgm:cxn modelId="{6F976FCA-E978-7846-B5D5-A72D8BB89709}" type="presOf" srcId="{AC132148-4811-4F3B-9175-318B51D6B754}" destId="{AF00E111-A5AF-1D4D-AA5A-980A5E411CA1}" srcOrd="0" destOrd="0" presId="urn:microsoft.com/office/officeart/2008/layout/LinedList"/>
    <dgm:cxn modelId="{1817DC4F-C35B-7B40-9573-6EE87689E4CA}" type="presParOf" srcId="{7027D61B-DE4B-134D-BE7F-79B0EA7F8087}" destId="{93DC1F11-AF72-EF44-B847-7CFBCF6C67CB}" srcOrd="0" destOrd="0" presId="urn:microsoft.com/office/officeart/2008/layout/LinedList"/>
    <dgm:cxn modelId="{5A723724-D5CE-9744-8E53-B4F81058DB26}" type="presParOf" srcId="{7027D61B-DE4B-134D-BE7F-79B0EA7F8087}" destId="{C5A63114-A0F4-EE49-90DB-8A87A3E418FB}" srcOrd="1" destOrd="0" presId="urn:microsoft.com/office/officeart/2008/layout/LinedList"/>
    <dgm:cxn modelId="{D2BFE4B2-37B1-874A-9F6E-0483D3560E58}" type="presParOf" srcId="{C5A63114-A0F4-EE49-90DB-8A87A3E418FB}" destId="{F393A3BD-E6DA-D942-91EC-AED53D5061BF}" srcOrd="0" destOrd="0" presId="urn:microsoft.com/office/officeart/2008/layout/LinedList"/>
    <dgm:cxn modelId="{23255BBB-5039-EA4E-91C9-CBFBB65259B6}" type="presParOf" srcId="{C5A63114-A0F4-EE49-90DB-8A87A3E418FB}" destId="{49062926-DE46-1B4E-8AF7-4F424C07BBC4}" srcOrd="1" destOrd="0" presId="urn:microsoft.com/office/officeart/2008/layout/LinedList"/>
    <dgm:cxn modelId="{754E67AB-5A0F-0D42-AF57-A4E993CEADCE}" type="presParOf" srcId="{7027D61B-DE4B-134D-BE7F-79B0EA7F8087}" destId="{512DDFF5-B651-CD41-AD42-428CE60396EA}" srcOrd="2" destOrd="0" presId="urn:microsoft.com/office/officeart/2008/layout/LinedList"/>
    <dgm:cxn modelId="{911A3F15-801E-5A4C-9E2E-DE375C9952D4}" type="presParOf" srcId="{7027D61B-DE4B-134D-BE7F-79B0EA7F8087}" destId="{27E9019A-FB28-D24E-8F09-6753AF4E0A62}" srcOrd="3" destOrd="0" presId="urn:microsoft.com/office/officeart/2008/layout/LinedList"/>
    <dgm:cxn modelId="{3BDEC976-57D1-D441-A50B-248C00F07320}" type="presParOf" srcId="{27E9019A-FB28-D24E-8F09-6753AF4E0A62}" destId="{AF00E111-A5AF-1D4D-AA5A-980A5E411CA1}" srcOrd="0" destOrd="0" presId="urn:microsoft.com/office/officeart/2008/layout/LinedList"/>
    <dgm:cxn modelId="{5DFA9202-34D9-5341-B3F6-DBE5C7796FAC}" type="presParOf" srcId="{27E9019A-FB28-D24E-8F09-6753AF4E0A62}" destId="{9C8CDE69-F46B-2B4B-8310-DB4A0BE31C4F}" srcOrd="1" destOrd="0" presId="urn:microsoft.com/office/officeart/2008/layout/LinedList"/>
    <dgm:cxn modelId="{E1CC43CF-DA86-CA46-86B9-FCCD28920CE8}" type="presParOf" srcId="{7027D61B-DE4B-134D-BE7F-79B0EA7F8087}" destId="{AFFB8E3E-EE26-FD42-91C4-D31B765FCBDF}" srcOrd="4" destOrd="0" presId="urn:microsoft.com/office/officeart/2008/layout/LinedList"/>
    <dgm:cxn modelId="{56990A92-D2AB-0941-A088-DFFD2FABFFC2}" type="presParOf" srcId="{7027D61B-DE4B-134D-BE7F-79B0EA7F8087}" destId="{43C99A69-0377-D84D-ADFB-ACC1CF986AD6}" srcOrd="5" destOrd="0" presId="urn:microsoft.com/office/officeart/2008/layout/LinedList"/>
    <dgm:cxn modelId="{06E3D8A9-EA80-C045-909B-0C6485F0B5EC}" type="presParOf" srcId="{43C99A69-0377-D84D-ADFB-ACC1CF986AD6}" destId="{5FCED9FF-7002-744A-AA21-FDCF74DB84CD}" srcOrd="0" destOrd="0" presId="urn:microsoft.com/office/officeart/2008/layout/LinedList"/>
    <dgm:cxn modelId="{3A8CA3A9-882C-7C4F-929E-CAD4E847161A}" type="presParOf" srcId="{43C99A69-0377-D84D-ADFB-ACC1CF986AD6}" destId="{84172F13-4E1D-184F-A5F0-F4508E63B4D7}" srcOrd="1" destOrd="0" presId="urn:microsoft.com/office/officeart/2008/layout/LinedList"/>
    <dgm:cxn modelId="{228BBFD6-DD65-5344-B16B-444CD9C62B57}" type="presParOf" srcId="{7027D61B-DE4B-134D-BE7F-79B0EA7F8087}" destId="{A02F4B7B-8274-CD41-A543-73B85F264BCE}" srcOrd="6" destOrd="0" presId="urn:microsoft.com/office/officeart/2008/layout/LinedList"/>
    <dgm:cxn modelId="{FDB945F2-D286-CA46-B5BB-8E9135737256}" type="presParOf" srcId="{7027D61B-DE4B-134D-BE7F-79B0EA7F8087}" destId="{471B9D26-EA5E-4941-A702-5D0404026DED}" srcOrd="7" destOrd="0" presId="urn:microsoft.com/office/officeart/2008/layout/LinedList"/>
    <dgm:cxn modelId="{D51D4185-1112-F84B-9B25-B040C6607978}" type="presParOf" srcId="{471B9D26-EA5E-4941-A702-5D0404026DED}" destId="{EB8B914E-6708-F642-9E45-166379815AAC}" srcOrd="0" destOrd="0" presId="urn:microsoft.com/office/officeart/2008/layout/LinedList"/>
    <dgm:cxn modelId="{CD788132-3924-C644-8230-AE7D8A30408C}" type="presParOf" srcId="{471B9D26-EA5E-4941-A702-5D0404026DED}" destId="{71A9B948-F3B5-A04B-B60D-41296B425DF1}" srcOrd="1" destOrd="0" presId="urn:microsoft.com/office/officeart/2008/layout/LinedList"/>
    <dgm:cxn modelId="{C6FF44AA-84F9-4E4D-BB09-B4A34908165A}" type="presParOf" srcId="{7027D61B-DE4B-134D-BE7F-79B0EA7F8087}" destId="{EDD9CD26-5E22-D74A-81A3-E9765CBE46F3}" srcOrd="8" destOrd="0" presId="urn:microsoft.com/office/officeart/2008/layout/LinedList"/>
    <dgm:cxn modelId="{A39274B7-A766-1544-9632-5BA8733A2E7A}" type="presParOf" srcId="{7027D61B-DE4B-134D-BE7F-79B0EA7F8087}" destId="{B9AF930A-A2C9-5749-A1EC-1ADBDDC0270D}" srcOrd="9" destOrd="0" presId="urn:microsoft.com/office/officeart/2008/layout/LinedList"/>
    <dgm:cxn modelId="{BEF4DA63-8397-BB4F-8A9E-9F9AE4106265}" type="presParOf" srcId="{B9AF930A-A2C9-5749-A1EC-1ADBDDC0270D}" destId="{8F7FB8E7-D40A-4941-B571-1F920CB0F81E}" srcOrd="0" destOrd="0" presId="urn:microsoft.com/office/officeart/2008/layout/LinedList"/>
    <dgm:cxn modelId="{8B16FE54-8B6E-4741-B841-156822B47262}" type="presParOf" srcId="{B9AF930A-A2C9-5749-A1EC-1ADBDDC0270D}" destId="{24B200A0-0BEE-B74A-88D1-6F81C6E97180}" srcOrd="1" destOrd="0" presId="urn:microsoft.com/office/officeart/2008/layout/LinedList"/>
    <dgm:cxn modelId="{AD3DD008-4088-D644-A7BF-95A46C27E7FD}" type="presParOf" srcId="{7027D61B-DE4B-134D-BE7F-79B0EA7F8087}" destId="{1AF49751-6D5F-BB48-9363-FC28F394B190}" srcOrd="10" destOrd="0" presId="urn:microsoft.com/office/officeart/2008/layout/LinedList"/>
    <dgm:cxn modelId="{9198C3C6-1B5A-7C4A-8294-C24073C5F9F0}" type="presParOf" srcId="{7027D61B-DE4B-134D-BE7F-79B0EA7F8087}" destId="{3894066A-ECDD-5542-A20F-9ABC656C72CF}" srcOrd="11" destOrd="0" presId="urn:microsoft.com/office/officeart/2008/layout/LinedList"/>
    <dgm:cxn modelId="{D93DF9DF-9A8A-B743-ADE3-18CF3A84B98D}" type="presParOf" srcId="{3894066A-ECDD-5542-A20F-9ABC656C72CF}" destId="{4E1F8025-440A-4C48-8AAE-E13DFE18A305}" srcOrd="0" destOrd="0" presId="urn:microsoft.com/office/officeart/2008/layout/LinedList"/>
    <dgm:cxn modelId="{93299E85-8912-D746-B764-6BBE50DB3806}" type="presParOf" srcId="{3894066A-ECDD-5542-A20F-9ABC656C72CF}" destId="{1552B9BB-D26A-B44B-A82C-1DC55428E9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23513-066E-504E-8061-A2553F11BAE1}">
      <dsp:nvSpPr>
        <dsp:cNvPr id="0" name=""/>
        <dsp:cNvSpPr/>
      </dsp:nvSpPr>
      <dsp:spPr>
        <a:xfrm>
          <a:off x="0" y="395877"/>
          <a:ext cx="423862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964" tIns="312420" rIns="32896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Move-in, midterms, finals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High Holidays, Fast Days, Days of “no work” </a:t>
          </a:r>
        </a:p>
      </dsp:txBody>
      <dsp:txXfrm>
        <a:off x="0" y="395877"/>
        <a:ext cx="4238625" cy="850500"/>
      </dsp:txXfrm>
    </dsp:sp>
    <dsp:sp modelId="{37E1B1D6-CC53-174F-BA7F-FE171CB3DC05}">
      <dsp:nvSpPr>
        <dsp:cNvPr id="0" name=""/>
        <dsp:cNvSpPr/>
      </dsp:nvSpPr>
      <dsp:spPr>
        <a:xfrm>
          <a:off x="211931" y="174477"/>
          <a:ext cx="2967037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147" tIns="0" rIns="11214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Calendar</a:t>
          </a:r>
        </a:p>
      </dsp:txBody>
      <dsp:txXfrm>
        <a:off x="233547" y="196093"/>
        <a:ext cx="2923805" cy="399568"/>
      </dsp:txXfrm>
    </dsp:sp>
    <dsp:sp modelId="{89043CD4-D204-2440-AC0F-AD897788783D}">
      <dsp:nvSpPr>
        <dsp:cNvPr id="0" name=""/>
        <dsp:cNvSpPr/>
      </dsp:nvSpPr>
      <dsp:spPr>
        <a:xfrm>
          <a:off x="0" y="1548777"/>
          <a:ext cx="423862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964" tIns="312420" rIns="32896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Fully kosher kitchens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Kosher style</a:t>
          </a:r>
        </a:p>
      </dsp:txBody>
      <dsp:txXfrm>
        <a:off x="0" y="1548777"/>
        <a:ext cx="4238625" cy="850500"/>
      </dsp:txXfrm>
    </dsp:sp>
    <dsp:sp modelId="{830DECB6-BC00-8444-93CE-C41D24335B95}">
      <dsp:nvSpPr>
        <dsp:cNvPr id="0" name=""/>
        <dsp:cNvSpPr/>
      </dsp:nvSpPr>
      <dsp:spPr>
        <a:xfrm>
          <a:off x="211931" y="1327377"/>
          <a:ext cx="2967037" cy="44280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147" tIns="0" rIns="11214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Campus Dining</a:t>
          </a:r>
        </a:p>
      </dsp:txBody>
      <dsp:txXfrm>
        <a:off x="233547" y="1348993"/>
        <a:ext cx="2923805" cy="399568"/>
      </dsp:txXfrm>
    </dsp:sp>
    <dsp:sp modelId="{0D140943-0BB6-4540-874D-E476C79E2E73}">
      <dsp:nvSpPr>
        <dsp:cNvPr id="0" name=""/>
        <dsp:cNvSpPr/>
      </dsp:nvSpPr>
      <dsp:spPr>
        <a:xfrm>
          <a:off x="0" y="2701677"/>
          <a:ext cx="423862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964" tIns="312420" rIns="32896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Proximity to Jewish life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Kitchens </a:t>
          </a:r>
        </a:p>
      </dsp:txBody>
      <dsp:txXfrm>
        <a:off x="0" y="2701677"/>
        <a:ext cx="4238625" cy="850500"/>
      </dsp:txXfrm>
    </dsp:sp>
    <dsp:sp modelId="{F0B41CBE-06DF-CD42-AC30-3660AA2CFAEC}">
      <dsp:nvSpPr>
        <dsp:cNvPr id="0" name=""/>
        <dsp:cNvSpPr/>
      </dsp:nvSpPr>
      <dsp:spPr>
        <a:xfrm>
          <a:off x="211931" y="2480278"/>
          <a:ext cx="2967037" cy="4428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147" tIns="0" rIns="112147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Housing</a:t>
          </a:r>
        </a:p>
      </dsp:txBody>
      <dsp:txXfrm>
        <a:off x="233547" y="2501894"/>
        <a:ext cx="2923805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C1F11-AF72-EF44-B847-7CFBCF6C67CB}">
      <dsp:nvSpPr>
        <dsp:cNvPr id="0" name=""/>
        <dsp:cNvSpPr/>
      </dsp:nvSpPr>
      <dsp:spPr>
        <a:xfrm>
          <a:off x="0" y="1804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3A3BD-E6DA-D942-91EC-AED53D5061BF}">
      <dsp:nvSpPr>
        <dsp:cNvPr id="0" name=""/>
        <dsp:cNvSpPr/>
      </dsp:nvSpPr>
      <dsp:spPr>
        <a:xfrm>
          <a:off x="0" y="1804"/>
          <a:ext cx="4205288" cy="61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>
              <a:hlinkClick xmlns:r="http://schemas.openxmlformats.org/officeDocument/2006/relationships" r:id="rId1"/>
            </a:rPr>
            <a:t>Hillel's College Guide</a:t>
          </a:r>
          <a:endParaRPr lang="en-US" sz="1500" kern="1200" dirty="0"/>
        </a:p>
      </dsp:txBody>
      <dsp:txXfrm>
        <a:off x="0" y="1804"/>
        <a:ext cx="4205288" cy="615348"/>
      </dsp:txXfrm>
    </dsp:sp>
    <dsp:sp modelId="{512DDFF5-B651-CD41-AD42-428CE60396EA}">
      <dsp:nvSpPr>
        <dsp:cNvPr id="0" name=""/>
        <dsp:cNvSpPr/>
      </dsp:nvSpPr>
      <dsp:spPr>
        <a:xfrm>
          <a:off x="0" y="617153"/>
          <a:ext cx="42052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00E111-A5AF-1D4D-AA5A-980A5E411CA1}">
      <dsp:nvSpPr>
        <dsp:cNvPr id="0" name=""/>
        <dsp:cNvSpPr/>
      </dsp:nvSpPr>
      <dsp:spPr>
        <a:xfrm>
          <a:off x="0" y="617153"/>
          <a:ext cx="4205288" cy="61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>
              <a:hlinkClick xmlns:r="http://schemas.openxmlformats.org/officeDocument/2006/relationships" r:id="rId2"/>
            </a:rPr>
            <a:t>Kosher food on campus</a:t>
          </a:r>
          <a:endParaRPr lang="en-US" sz="1500" kern="1200" dirty="0"/>
        </a:p>
      </dsp:txBody>
      <dsp:txXfrm>
        <a:off x="0" y="617153"/>
        <a:ext cx="4205288" cy="615348"/>
      </dsp:txXfrm>
    </dsp:sp>
    <dsp:sp modelId="{AFFB8E3E-EE26-FD42-91C4-D31B765FCBDF}">
      <dsp:nvSpPr>
        <dsp:cNvPr id="0" name=""/>
        <dsp:cNvSpPr/>
      </dsp:nvSpPr>
      <dsp:spPr>
        <a:xfrm>
          <a:off x="0" y="1232501"/>
          <a:ext cx="420528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ED9FF-7002-744A-AA21-FDCF74DB84CD}">
      <dsp:nvSpPr>
        <dsp:cNvPr id="0" name=""/>
        <dsp:cNvSpPr/>
      </dsp:nvSpPr>
      <dsp:spPr>
        <a:xfrm>
          <a:off x="0" y="1232501"/>
          <a:ext cx="4205288" cy="61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>
              <a:hlinkClick xmlns:r="http://schemas.openxmlformats.org/officeDocument/2006/relationships" r:id="rId3"/>
            </a:rPr>
            <a:t>OU - Jewish Learning Initiative on Campus</a:t>
          </a:r>
          <a:endParaRPr lang="en-US" sz="1500" kern="1200" dirty="0"/>
        </a:p>
      </dsp:txBody>
      <dsp:txXfrm>
        <a:off x="0" y="1232501"/>
        <a:ext cx="4205288" cy="615348"/>
      </dsp:txXfrm>
    </dsp:sp>
    <dsp:sp modelId="{A02F4B7B-8274-CD41-A543-73B85F264BCE}">
      <dsp:nvSpPr>
        <dsp:cNvPr id="0" name=""/>
        <dsp:cNvSpPr/>
      </dsp:nvSpPr>
      <dsp:spPr>
        <a:xfrm>
          <a:off x="0" y="1847849"/>
          <a:ext cx="420528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B914E-6708-F642-9E45-166379815AAC}">
      <dsp:nvSpPr>
        <dsp:cNvPr id="0" name=""/>
        <dsp:cNvSpPr/>
      </dsp:nvSpPr>
      <dsp:spPr>
        <a:xfrm>
          <a:off x="0" y="1847850"/>
          <a:ext cx="4205288" cy="61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>
              <a:hlinkClick xmlns:r="http://schemas.openxmlformats.org/officeDocument/2006/relationships" r:id="rId4"/>
            </a:rPr>
            <a:t>https://www.hillel.org/jewish/campus-climate-initiative</a:t>
          </a:r>
          <a:endParaRPr lang="en-US" sz="1500" kern="1200" dirty="0"/>
        </a:p>
      </dsp:txBody>
      <dsp:txXfrm>
        <a:off x="0" y="1847850"/>
        <a:ext cx="4205288" cy="615348"/>
      </dsp:txXfrm>
    </dsp:sp>
    <dsp:sp modelId="{EDD9CD26-5E22-D74A-81A3-E9765CBE46F3}">
      <dsp:nvSpPr>
        <dsp:cNvPr id="0" name=""/>
        <dsp:cNvSpPr/>
      </dsp:nvSpPr>
      <dsp:spPr>
        <a:xfrm>
          <a:off x="0" y="2463198"/>
          <a:ext cx="420528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7FB8E7-D40A-4941-B571-1F920CB0F81E}">
      <dsp:nvSpPr>
        <dsp:cNvPr id="0" name=""/>
        <dsp:cNvSpPr/>
      </dsp:nvSpPr>
      <dsp:spPr>
        <a:xfrm>
          <a:off x="0" y="2463198"/>
          <a:ext cx="4205288" cy="61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 dirty="0">
              <a:hlinkClick xmlns:r="http://schemas.openxmlformats.org/officeDocument/2006/relationships" r:id="rId5"/>
            </a:rPr>
            <a:t>https://www.adl.org/resources/backgrounders/about-the-ihra-working-definition-of-antisemitism</a:t>
          </a:r>
          <a:endParaRPr lang="en-US" sz="1500" kern="1200" dirty="0"/>
        </a:p>
      </dsp:txBody>
      <dsp:txXfrm>
        <a:off x="0" y="2463198"/>
        <a:ext cx="4205288" cy="615348"/>
      </dsp:txXfrm>
    </dsp:sp>
    <dsp:sp modelId="{1AF49751-6D5F-BB48-9363-FC28F394B190}">
      <dsp:nvSpPr>
        <dsp:cNvPr id="0" name=""/>
        <dsp:cNvSpPr/>
      </dsp:nvSpPr>
      <dsp:spPr>
        <a:xfrm>
          <a:off x="0" y="3078546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F8025-440A-4C48-8AAE-E13DFE18A305}">
      <dsp:nvSpPr>
        <dsp:cNvPr id="0" name=""/>
        <dsp:cNvSpPr/>
      </dsp:nvSpPr>
      <dsp:spPr>
        <a:xfrm>
          <a:off x="0" y="3078546"/>
          <a:ext cx="4205288" cy="61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0" y="3078546"/>
        <a:ext cx="4205288" cy="615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0fef96823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gd0fef96823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0fef968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gd0fef968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4a8855a2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d4a8855a2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4a8855a2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d4a8855a2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4637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27c9819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d27c9819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20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27c9819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d27c9819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234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27c9819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d27c9819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7026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d65464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d65464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2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b3cc4f03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db3cc4f03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27c9819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d27c9819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070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0fef96823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gd0fef96823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0fef96823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gd0fef96823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51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4a8855a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d4a8855a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4a8855a2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gd4a8855a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4934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11829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29847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14325" y="273844"/>
            <a:ext cx="845629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91C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4325" y="1369219"/>
            <a:ext cx="8456295" cy="28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682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34328" y="102394"/>
            <a:ext cx="7886700" cy="64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4325" y="1369219"/>
            <a:ext cx="8456295" cy="28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2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754E-79CF-FE46-8AC9-7C8A2B5F7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60D70-A96E-7B49-AFFE-694D37108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4B44-C42C-3B48-871E-86F1B482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F7B6-E522-064C-8ED9-50FFC37F5D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AE541-56E2-4744-AA43-CBC2E459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09B1C-F67B-454F-866F-6713820D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1BD2-05ED-F14F-AA9A-9C4BF2AA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8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6023-B81A-014B-A205-8DB64109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D97B-6AF2-574F-A6AC-3E4F35FE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8480-63E4-C646-B49F-70E5108D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F7B6-E522-064C-8ED9-50FFC37F5D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76767-0ED1-C64E-86A2-4359E8A6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9B555-5DBB-7E4A-8A80-3870A992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1BD2-05ED-F14F-AA9A-9C4BF2AA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FDA2-A206-274C-BBF8-6A94DE66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FEFEB-761D-5744-AFCD-0508E932A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9505E-4A37-DA40-ABE1-2749BCF8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F7B6-E522-064C-8ED9-50FFC37F5D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CCFBB-7401-014E-8BD4-C1753F99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C7C79-C348-7847-BFA1-620D8E8D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1BD2-05ED-F14F-AA9A-9C4BF2AA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6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3AFC-D821-7545-A99E-3DEE219E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54BB-293B-944E-A113-34C6C597C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E9DA4-33BA-584D-B8B3-911A852AD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3E6D3-8D18-534F-83AE-16DC152A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F7B6-E522-064C-8ED9-50FFC37F5D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AA43F-33C3-A34C-807A-19C30099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66D36-88F0-4243-9EC5-D17DA843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1BD2-05ED-F14F-AA9A-9C4BF2AA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5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ECCE-3A1F-D445-A2B1-FFA41B4F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4BC5F-072D-C844-8824-104DECAA0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5B779-1E63-544F-AB75-330A6FD07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36BC4-6A5F-1640-BC0B-9359E2C8B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01572-0B66-EC42-A3FF-D4665AE53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07090-7395-7741-8294-73D49867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F7B6-E522-064C-8ED9-50FFC37F5D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565E2-2E51-5145-BCAB-21D0F6CB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A3389-AD24-A64C-829F-F742C319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1BD2-05ED-F14F-AA9A-9C4BF2AA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85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5BF4-1327-424A-A83F-397CAC57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1E22C-C81E-C046-B9AE-742A733D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F7B6-E522-064C-8ED9-50FFC37F5D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245D8-F7F0-FC4E-9DCD-79801679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A73C9-8D3D-CC40-A54A-15B8A047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1BD2-05ED-F14F-AA9A-9C4BF2AA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526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F7B6-E522-064C-8ED9-50FFC37F5D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1BD2-05ED-F14F-AA9A-9C4BF2AA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02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28FF2-8A4D-2A44-BC79-5539858F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F7B6-E522-064C-8ED9-50FFC37F5D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D49BF-9CDD-E147-AF95-4AAB89E7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E60F-D3AA-C943-9753-49972798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1BD2-05ED-F14F-AA9A-9C4BF2AA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8224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FFF8-90AC-D747-88BD-D33BD84D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C9D0D-6695-7B41-9AF9-E5393EC9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7E587-38DD-8F45-AE68-2FD8850FA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1A599-A1BF-7343-8301-39CA8F7A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F7B6-E522-064C-8ED9-50FFC37F5D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D7A2F-6D7B-AF4F-AD5A-C694C2CC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87DCE-00CF-8D4C-84B0-1C53D953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1BD2-05ED-F14F-AA9A-9C4BF2AA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1774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EA5E-9435-DB4C-A60F-5ED7DE31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9A843-75B6-C148-AFA9-5DE18CA7A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75163-BE6D-B049-8722-D36F4157F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F5C44-D292-2743-A3EA-21284C23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F7B6-E522-064C-8ED9-50FFC37F5D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38BB5-CCD5-034B-BFBC-CAEA74B9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2099E-F317-9941-BFAA-94CAC9CE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1BD2-05ED-F14F-AA9A-9C4BF2AA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8799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E097-09B1-E746-ADF7-37F5A862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FCCE6-94BF-374E-ADF7-327A30BBA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995D4-6B8D-E44E-8C63-6A2D55E3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F7B6-E522-064C-8ED9-50FFC37F5D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DDB06-62AF-944C-831E-E09E9E4B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4D0CB-E2B6-294C-B1DF-6B6A3937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1BD2-05ED-F14F-AA9A-9C4BF2AA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268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7AA91-77B3-4C4C-A4DB-D98DA9141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E25F9-37DC-6A40-8DB1-DE5267AD0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8065-C2BA-3C4F-A3CA-68475A3E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F7B6-E522-064C-8ED9-50FFC37F5D6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EEB24-A9F6-E14C-B5B6-A52095E1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15416-CA5E-BA46-B3EA-F260596E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C1BD2-05ED-F14F-AA9A-9C4BF2AA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555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34328" y="102394"/>
            <a:ext cx="7886700" cy="64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4325" y="1369219"/>
            <a:ext cx="8456295" cy="28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3900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14325" y="273844"/>
            <a:ext cx="845629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91C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4325" y="1369219"/>
            <a:ext cx="8456295" cy="28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3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8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78233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472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82469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662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14307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09178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322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B2D91-F3C6-CA4A-BBBD-F8300C2C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9405B-F0B0-BC43-B256-B915EC98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8B904-D5AA-C04C-A3A8-1175AB7A6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7147-E62D-FF48-A0D8-D19369BC9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E8A7-025A-6C4A-B868-2800CD1F2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250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llel.org/college-gui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jliconline.org/" TargetMode="External"/><Relationship Id="rId4" Type="http://schemas.openxmlformats.org/officeDocument/2006/relationships/hyperlink" Target="http://theheart2heartproject.org/koshermap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ctrTitle"/>
          </p:nvPr>
        </p:nvSpPr>
        <p:spPr>
          <a:xfrm>
            <a:off x="4016255" y="598120"/>
            <a:ext cx="4416566" cy="366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-US" sz="2800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Jewish on Campus… Beyond Hillel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51435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2411730" cy="5143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1078992" y="1505414"/>
            <a:ext cx="2937263" cy="2132670"/>
          </a:xfrm>
          <a:prstGeom prst="rect">
            <a:avLst/>
          </a:prstGeom>
        </p:spPr>
        <p:txBody>
          <a:bodyPr spcFirstLastPara="1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44444"/>
              <a:buNone/>
            </a:pPr>
            <a:r>
              <a:rPr lang="en-US" sz="1400" dirty="0">
                <a:solidFill>
                  <a:srgbClr val="FFFFFF"/>
                </a:solidFill>
                <a:latin typeface="+mj-lt"/>
                <a:ea typeface="Lora"/>
                <a:cs typeface="Lora"/>
                <a:sym typeface="Lora"/>
              </a:rPr>
              <a:t>Eli Shavalian </a:t>
            </a:r>
            <a:r>
              <a:rPr lang="he-IL" sz="1400" dirty="0">
                <a:solidFill>
                  <a:srgbClr val="FFFFFF"/>
                </a:solidFill>
                <a:latin typeface="+mj-lt"/>
                <a:ea typeface="Lora"/>
                <a:cs typeface="Lora"/>
                <a:sym typeface="Lora"/>
              </a:rPr>
              <a:t>אליהו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44444"/>
              <a:buNone/>
            </a:pPr>
            <a:r>
              <a:rPr lang="en-US" sz="1400" dirty="0">
                <a:solidFill>
                  <a:srgbClr val="FFFFFF"/>
                </a:solidFill>
                <a:latin typeface="+mj-lt"/>
                <a:ea typeface="Lora"/>
                <a:cs typeface="Lora"/>
                <a:sym typeface="Lora"/>
              </a:rPr>
              <a:t>Director of College Counseling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44444"/>
              <a:buNone/>
            </a:pPr>
            <a:r>
              <a:rPr lang="en-US" sz="1400" dirty="0">
                <a:solidFill>
                  <a:srgbClr val="FFFFFF"/>
                </a:solidFill>
                <a:latin typeface="+mj-lt"/>
                <a:ea typeface="Lora"/>
                <a:cs typeface="Lora"/>
                <a:sym typeface="Lora"/>
              </a:rPr>
              <a:t>Shalhevet High School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44444"/>
              <a:buNone/>
            </a:pPr>
            <a:endParaRPr lang="en-US" sz="1400" dirty="0">
              <a:solidFill>
                <a:srgbClr val="FFFFFF"/>
              </a:solidFill>
              <a:latin typeface="+mj-lt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44444"/>
              <a:buNone/>
            </a:pPr>
            <a:r>
              <a:rPr lang="en-US" sz="1400" dirty="0">
                <a:solidFill>
                  <a:srgbClr val="FFFFFF"/>
                </a:solidFill>
                <a:latin typeface="+mj-lt"/>
                <a:ea typeface="Lora"/>
                <a:cs typeface="Lora"/>
                <a:sym typeface="Lora"/>
              </a:rPr>
              <a:t>Sarah Blank </a:t>
            </a:r>
            <a:r>
              <a:rPr lang="he-IL" sz="1400" dirty="0">
                <a:solidFill>
                  <a:srgbClr val="FFFFFF"/>
                </a:solidFill>
                <a:latin typeface="+mj-lt"/>
                <a:ea typeface="Lora"/>
                <a:cs typeface="Lora"/>
                <a:sym typeface="Lora"/>
              </a:rPr>
              <a:t>שרה	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44444"/>
              <a:buNone/>
            </a:pPr>
            <a:r>
              <a:rPr lang="en-US" sz="1400" dirty="0">
                <a:solidFill>
                  <a:srgbClr val="FFFFFF"/>
                </a:solidFill>
                <a:latin typeface="+mj-lt"/>
                <a:ea typeface="Lora"/>
                <a:cs typeface="Lora"/>
                <a:sym typeface="Lora"/>
              </a:rPr>
              <a:t>MBA Candidate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44444"/>
              <a:buNone/>
            </a:pPr>
            <a:r>
              <a:rPr lang="en-US" sz="1400" dirty="0">
                <a:solidFill>
                  <a:srgbClr val="FFFFFF"/>
                </a:solidFill>
                <a:latin typeface="+mj-lt"/>
                <a:ea typeface="Lora"/>
                <a:cs typeface="Lora"/>
                <a:sym typeface="Lora"/>
              </a:rPr>
              <a:t>University College Dublin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832" y="73913"/>
            <a:ext cx="2465523" cy="249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6257" y="73913"/>
            <a:ext cx="2338117" cy="264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522" y="114337"/>
            <a:ext cx="2272426" cy="241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522" y="2612176"/>
            <a:ext cx="2272417" cy="242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87833" y="2649131"/>
            <a:ext cx="2465522" cy="235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01957" y="2714112"/>
            <a:ext cx="2272417" cy="242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 sz="1800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Advising Jewish Students – H</a:t>
            </a:r>
            <a:r>
              <a:rPr lang="en-US" sz="1800" dirty="0" err="1">
                <a:solidFill>
                  <a:schemeClr val="tx1"/>
                </a:solidFill>
                <a:ea typeface="Lora"/>
                <a:cs typeface="Lora"/>
                <a:sym typeface="Lora"/>
              </a:rPr>
              <a:t>i</a:t>
            </a:r>
            <a:r>
              <a:rPr lang="en" sz="1800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gh School Perspective</a:t>
            </a:r>
            <a:endParaRPr sz="1800" dirty="0">
              <a:solidFill>
                <a:schemeClr val="tx1"/>
              </a:solidFill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188820" y="1180941"/>
            <a:ext cx="4383180" cy="3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b="1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What does “fit” mean for a Jewish student?</a:t>
            </a:r>
            <a:endParaRPr sz="1600" b="1" dirty="0">
              <a:solidFill>
                <a:schemeClr val="tx1"/>
              </a:solidFill>
              <a:ea typeface="Lora"/>
              <a:cs typeface="Lora"/>
              <a:sym typeface="Lora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" sz="1600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Identity/values</a:t>
            </a:r>
            <a:endParaRPr sz="1600" dirty="0">
              <a:solidFill>
                <a:schemeClr val="tx1"/>
              </a:solidFill>
              <a:ea typeface="Lora"/>
              <a:cs typeface="Lora"/>
              <a:sym typeface="Lora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" sz="1600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Chabad/Hillel</a:t>
            </a:r>
            <a:endParaRPr sz="1600" dirty="0">
              <a:solidFill>
                <a:schemeClr val="tx1"/>
              </a:solidFill>
              <a:ea typeface="Lora"/>
              <a:cs typeface="Lora"/>
              <a:sym typeface="Lora"/>
            </a:endParaRPr>
          </a:p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b="1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What if I’m “too” Jewish?</a:t>
            </a:r>
            <a:endParaRPr sz="1600" b="1" dirty="0">
              <a:solidFill>
                <a:schemeClr val="tx1"/>
              </a:solidFill>
              <a:ea typeface="Lora"/>
              <a:cs typeface="Lora"/>
              <a:sym typeface="Lora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" sz="1600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Revealing observance in short answers/essay</a:t>
            </a:r>
            <a:endParaRPr sz="1600" dirty="0">
              <a:solidFill>
                <a:schemeClr val="tx1"/>
              </a:solidFill>
              <a:ea typeface="Lora"/>
              <a:cs typeface="Lora"/>
              <a:sym typeface="Lora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" sz="1600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Explaining Jewish clubs &amp; volunteer opportunities</a:t>
            </a:r>
            <a:endParaRPr sz="1600" dirty="0">
              <a:solidFill>
                <a:schemeClr val="tx1"/>
              </a:solidFill>
              <a:ea typeface="Lora"/>
              <a:cs typeface="Lora"/>
              <a:sym typeface="Lora"/>
            </a:endParaRPr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4294967295"/>
          </p:nvPr>
        </p:nvSpPr>
        <p:spPr>
          <a:xfrm>
            <a:off x="4769784" y="1181754"/>
            <a:ext cx="4257675" cy="377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b="1" dirty="0">
                <a:ea typeface="Lora"/>
                <a:cs typeface="Lora"/>
                <a:sym typeface="Lora"/>
              </a:rPr>
              <a:t>If you build it, will they come? </a:t>
            </a:r>
            <a:endParaRPr sz="1600" b="1" dirty="0">
              <a:ea typeface="Lora"/>
              <a:cs typeface="Lora"/>
              <a:sym typeface="Lora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" sz="1600" dirty="0">
                <a:ea typeface="Lora"/>
                <a:cs typeface="Lora"/>
                <a:sym typeface="Lora"/>
              </a:rPr>
              <a:t>Chicken or the egg</a:t>
            </a:r>
            <a:endParaRPr sz="1600" dirty="0">
              <a:ea typeface="Lora"/>
              <a:cs typeface="Lora"/>
              <a:sym typeface="Lora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" sz="1600" dirty="0">
                <a:ea typeface="Lora"/>
                <a:cs typeface="Lora"/>
                <a:sym typeface="Lora"/>
              </a:rPr>
              <a:t>Critical mass of observant students</a:t>
            </a:r>
            <a:endParaRPr sz="1600" dirty="0">
              <a:ea typeface="Lora"/>
              <a:cs typeface="Lora"/>
              <a:sym typeface="Lora"/>
            </a:endParaRPr>
          </a:p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b="1" dirty="0">
                <a:ea typeface="Lora"/>
                <a:cs typeface="Lora"/>
                <a:sym typeface="Lora"/>
              </a:rPr>
              <a:t>Resources</a:t>
            </a:r>
            <a:endParaRPr sz="1600" b="1" dirty="0">
              <a:ea typeface="Lora"/>
              <a:cs typeface="Lora"/>
              <a:sym typeface="Lora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" sz="1600" u="sng" dirty="0">
                <a:solidFill>
                  <a:srgbClr val="1155CC"/>
                </a:solidFill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Hillel's College Guide</a:t>
            </a:r>
            <a:endParaRPr sz="1600" u="sng" dirty="0">
              <a:solidFill>
                <a:srgbClr val="1155CC"/>
              </a:solidFill>
              <a:ea typeface="Lora"/>
              <a:cs typeface="Lora"/>
              <a:sym typeface="Lora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" sz="1600" u="sng" dirty="0">
                <a:solidFill>
                  <a:srgbClr val="1155CC"/>
                </a:solidFill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Kosher food on campus</a:t>
            </a:r>
            <a:endParaRPr sz="1600" u="sng" dirty="0">
              <a:solidFill>
                <a:srgbClr val="1155CC"/>
              </a:solidFill>
              <a:ea typeface="Lora"/>
              <a:cs typeface="Lora"/>
              <a:sym typeface="Lora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•"/>
            </a:pPr>
            <a:r>
              <a:rPr lang="en" sz="1600" u="sng" dirty="0">
                <a:solidFill>
                  <a:srgbClr val="1155CC"/>
                </a:solidFill>
                <a:ea typeface="Lora"/>
                <a:cs typeface="Lora"/>
                <a:sym typeface="Lo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 - Jewish Learning Initiative on Campus</a:t>
            </a:r>
            <a:endParaRPr sz="1600" dirty="0"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 sz="1800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Advising Jewish Students - College Perspective</a:t>
            </a:r>
            <a:endParaRPr sz="1800" dirty="0">
              <a:solidFill>
                <a:schemeClr val="tx1"/>
              </a:solidFill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224677" y="912000"/>
            <a:ext cx="7700121" cy="3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3751"/>
            </a:pPr>
            <a:r>
              <a:rPr lang="en-US" sz="1800" dirty="0">
                <a:solidFill>
                  <a:schemeClr val="tx1"/>
                </a:solidFill>
                <a:sym typeface="Lora"/>
              </a:rPr>
              <a:t>Be prepared to discuss “fit” while recruiting</a:t>
            </a:r>
          </a:p>
          <a:p>
            <a:pPr lvl="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3751"/>
            </a:pPr>
            <a:r>
              <a:rPr lang="en-US" sz="1800" dirty="0">
                <a:solidFill>
                  <a:schemeClr val="tx1"/>
                </a:solidFill>
                <a:sym typeface="Lora"/>
              </a:rPr>
              <a:t>Know your campus - what student groups are present? </a:t>
            </a:r>
          </a:p>
          <a:p>
            <a:pPr lvl="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3751"/>
            </a:pPr>
            <a:r>
              <a:rPr lang="en-US" sz="1800" dirty="0">
                <a:solidFill>
                  <a:schemeClr val="tx1"/>
                </a:solidFill>
                <a:sym typeface="Lora"/>
              </a:rPr>
              <a:t>Know your community - what resources does your campus offer in interfaith dialogue, religious organizations, worship houses, synagogues.</a:t>
            </a:r>
          </a:p>
          <a:p>
            <a:pPr lvl="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3751"/>
            </a:pPr>
            <a:r>
              <a:rPr lang="en-US" sz="1800" dirty="0">
                <a:solidFill>
                  <a:schemeClr val="tx1"/>
                </a:solidFill>
                <a:sym typeface="Lora"/>
              </a:rPr>
              <a:t>Extracurricular list &amp; essays on Jewish identity &amp; involvement</a:t>
            </a:r>
          </a:p>
          <a:p>
            <a:pPr lvl="1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90020"/>
            </a:pPr>
            <a:r>
              <a:rPr lang="en-US" sz="1800" dirty="0">
                <a:solidFill>
                  <a:schemeClr val="tx1"/>
                </a:solidFill>
                <a:sym typeface="Lora"/>
              </a:rPr>
              <a:t>Youth Groups (BBYO, NFTY), summer camp, synagogue involvement</a:t>
            </a:r>
          </a:p>
          <a:p>
            <a:pPr lvl="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3751"/>
            </a:pPr>
            <a:r>
              <a:rPr lang="en-US" sz="1800" dirty="0">
                <a:solidFill>
                  <a:schemeClr val="tx1"/>
                </a:solidFill>
                <a:sym typeface="Lora"/>
              </a:rPr>
              <a:t>What’s in the news?</a:t>
            </a:r>
          </a:p>
          <a:p>
            <a:pPr lvl="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3751"/>
            </a:pPr>
            <a:r>
              <a:rPr lang="en-US" sz="1800" dirty="0">
                <a:solidFill>
                  <a:schemeClr val="tx1"/>
                </a:solidFill>
                <a:sym typeface="Lora"/>
              </a:rPr>
              <a:t>Be honest</a:t>
            </a:r>
          </a:p>
        </p:txBody>
      </p:sp>
    </p:spTree>
    <p:extLst>
      <p:ext uri="{BB962C8B-B14F-4D97-AF65-F5344CB8AC3E}">
        <p14:creationId xmlns:p14="http://schemas.microsoft.com/office/powerpoint/2010/main" val="5882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647331" y="440613"/>
            <a:ext cx="7849337" cy="393954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177800" lvl="0" indent="-38100" algn="ctr">
              <a:spcBef>
                <a:spcPts val="0"/>
              </a:spcBef>
              <a:buSzPct val="104366"/>
              <a:buNone/>
            </a:pPr>
            <a:endParaRPr lang="he-IL" sz="2400" dirty="0">
              <a:solidFill>
                <a:schemeClr val="bg1"/>
              </a:solidFill>
              <a:ea typeface="Lora"/>
              <a:cs typeface="Lora"/>
              <a:sym typeface="Lora"/>
            </a:endParaRPr>
          </a:p>
          <a:p>
            <a:pPr marL="177800" lvl="0" indent="-38100">
              <a:spcBef>
                <a:spcPts val="0"/>
              </a:spcBef>
              <a:buSzPct val="175000"/>
              <a:buNone/>
            </a:pPr>
            <a:endParaRPr lang="he-IL" sz="1100" dirty="0">
              <a:solidFill>
                <a:srgbClr val="666666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177800" lvl="0" indent="-38100" algn="ctr">
              <a:spcBef>
                <a:spcPts val="0"/>
              </a:spcBef>
              <a:buSzPct val="104366"/>
              <a:buNone/>
            </a:pPr>
            <a:endParaRPr lang="he-IL" sz="2000" dirty="0">
              <a:solidFill>
                <a:schemeClr val="bg1"/>
              </a:solidFill>
              <a:latin typeface="Lora"/>
              <a:ea typeface="Lora"/>
              <a:cs typeface="Lora"/>
              <a:sym typeface="Lora"/>
            </a:endParaRPr>
          </a:p>
          <a:p>
            <a:pPr marL="177800" lvl="0" indent="-38100" algn="ctr">
              <a:spcBef>
                <a:spcPts val="0"/>
              </a:spcBef>
              <a:buSzPct val="85883"/>
              <a:buNone/>
            </a:pPr>
            <a:r>
              <a:rPr lang="he-IL" sz="2400" dirty="0">
                <a:solidFill>
                  <a:schemeClr val="bg1"/>
                </a:solidFill>
                <a:latin typeface="Lora"/>
                <a:ea typeface="Lora"/>
                <a:cs typeface="Lora"/>
                <a:sym typeface="Lora"/>
              </a:rPr>
              <a:t>אם אין אני לי,מי לי? וכשאני לעצמי,מה אני? ואם לא עכשיו,אימתי</a:t>
            </a:r>
          </a:p>
          <a:p>
            <a:pPr marL="177800" lvl="0" indent="-38100">
              <a:spcBef>
                <a:spcPts val="0"/>
              </a:spcBef>
              <a:buSzPct val="125704"/>
              <a:buNone/>
            </a:pPr>
            <a:endParaRPr lang="he-IL" sz="2400" dirty="0">
              <a:solidFill>
                <a:schemeClr val="bg1"/>
              </a:solidFill>
              <a:ea typeface="Lora"/>
              <a:cs typeface="Lora"/>
              <a:sym typeface="Lora"/>
            </a:endParaRPr>
          </a:p>
          <a:p>
            <a:pPr marL="177800" lvl="0" indent="-38100" algn="ctr">
              <a:spcBef>
                <a:spcPts val="0"/>
              </a:spcBef>
              <a:buSzPct val="125704"/>
              <a:buNone/>
            </a:pPr>
            <a:r>
              <a:rPr lang="he-IL" sz="2400" dirty="0">
                <a:solidFill>
                  <a:schemeClr val="bg1"/>
                </a:solidFill>
                <a:ea typeface="Lora"/>
                <a:cs typeface="Lora"/>
                <a:sym typeface="Lora"/>
              </a:rPr>
              <a:t> “</a:t>
            </a:r>
            <a:r>
              <a:rPr lang="en-US" sz="2400" dirty="0">
                <a:solidFill>
                  <a:schemeClr val="bg1"/>
                </a:solidFill>
                <a:ea typeface="Lora"/>
                <a:cs typeface="Lora"/>
                <a:sym typeface="Lora"/>
              </a:rPr>
              <a:t>If I am not for myself, who will be for me? If I am only for myself, what am I? And if not now, when?”</a:t>
            </a:r>
          </a:p>
          <a:p>
            <a:pPr marL="177800" lvl="0" indent="-228600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endParaRPr lang="en-US" sz="2400" dirty="0">
              <a:solidFill>
                <a:schemeClr val="tx1"/>
              </a:solidFill>
              <a:sym typeface="Lora"/>
            </a:endParaRPr>
          </a:p>
          <a:p>
            <a:pPr marL="177800" lvl="0" indent="-228600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endParaRPr lang="en-US" dirty="0">
              <a:solidFill>
                <a:schemeClr val="bg1"/>
              </a:solidFill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159533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841007" y="1083564"/>
            <a:ext cx="3284579" cy="2976372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spcFirstLastPara="1" vert="horz" wrap="square" lIns="182880" tIns="182880" rIns="182880" bIns="182880" rtlCol="0" anchor="ctr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  <a:buClr>
                <a:schemeClr val="lt1"/>
              </a:buClr>
              <a:buSzPts val="3300"/>
            </a:pPr>
            <a:r>
              <a:rPr lang="en-US" sz="2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Lora"/>
              </a:rPr>
              <a:t>Reflection Questions</a:t>
            </a:r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4572000" y="1083564"/>
            <a:ext cx="3612294" cy="297637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82600" lvl="0" indent="-342900">
              <a:spcBef>
                <a:spcPts val="0"/>
              </a:spcBef>
              <a:buSzPts val="2100"/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  <a:ea typeface="Lora"/>
              <a:cs typeface="Lora"/>
              <a:sym typeface="Lora"/>
            </a:endParaRPr>
          </a:p>
          <a:p>
            <a:pPr marL="463550" lvl="0" indent="-342900">
              <a:spcBef>
                <a:spcPts val="0"/>
              </a:spcBef>
              <a:buSzPts val="17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How can you signal to your Jewish students that you are a person they can feel comfortable opening up to about their religious needs? </a:t>
            </a:r>
          </a:p>
          <a:p>
            <a:pPr marL="800100" lvl="0" indent="-34290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  <a:ea typeface="Lora"/>
              <a:cs typeface="Lora"/>
              <a:sym typeface="Lora"/>
            </a:endParaRPr>
          </a:p>
          <a:p>
            <a:pPr marL="463550" lvl="0" indent="-342900">
              <a:spcBef>
                <a:spcPts val="0"/>
              </a:spcBef>
              <a:buSzPts val="17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What’s one tangible step you can take to further support your Jewish students?</a:t>
            </a:r>
          </a:p>
          <a:p>
            <a:pPr marL="800100" lvl="0" indent="-34290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  <a:ea typeface="Lora"/>
              <a:cs typeface="Lora"/>
              <a:sym typeface="Lora"/>
            </a:endParaRPr>
          </a:p>
          <a:p>
            <a:pPr marL="463550" lvl="0" indent="-342900">
              <a:spcBef>
                <a:spcPts val="0"/>
              </a:spcBef>
              <a:buSzPts val="17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ea typeface="Lora"/>
                <a:cs typeface="Lora"/>
                <a:sym typeface="Lora"/>
              </a:rPr>
              <a:t>Where do you get your news? </a:t>
            </a:r>
          </a:p>
          <a:p>
            <a:pPr marL="177800" lvl="0" indent="-228600" defTabSz="9144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sym typeface="Lora"/>
            </a:endParaRPr>
          </a:p>
          <a:p>
            <a:pPr marL="177800" lvl="0" indent="-228600" defTabSz="9144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795121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1007691" y="1083564"/>
            <a:ext cx="7128617" cy="2976372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spcFirstLastPara="1" vert="horz" wrap="square" lIns="182880" tIns="182880" rIns="182880" bIns="182880" rtlCol="0" anchor="ctr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  <a:buClr>
                <a:schemeClr val="lt1"/>
              </a:buClr>
              <a:buSzPts val="3300"/>
            </a:pPr>
            <a:r>
              <a:rPr lang="en-US" sz="2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Lora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577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482600" y="2010827"/>
            <a:ext cx="2522980" cy="11218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vert="horz" wrap="square" lIns="182880" tIns="182880" rIns="182880" bIns="182880" rtlCol="0" anchor="ctr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</a:pPr>
            <a:r>
              <a:rPr lang="en-US" sz="1800" spc="200">
                <a:solidFill>
                  <a:schemeClr val="bg1"/>
                </a:solidFill>
              </a:rPr>
              <a:t>Sources &amp; Further Reading</a:t>
            </a:r>
          </a:p>
        </p:txBody>
      </p:sp>
      <p:graphicFrame>
        <p:nvGraphicFramePr>
          <p:cNvPr id="191" name="Google Shape;189;p33">
            <a:extLst>
              <a:ext uri="{FF2B5EF4-FFF2-40B4-BE49-F238E27FC236}">
                <a16:creationId xmlns:a16="http://schemas.microsoft.com/office/drawing/2014/main" id="{2DE9993B-85DE-45F4-9DD7-B867937E9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669156"/>
              </p:ext>
            </p:extLst>
          </p:nvPr>
        </p:nvGraphicFramePr>
        <p:xfrm>
          <a:off x="4214812" y="723900"/>
          <a:ext cx="4205288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7FEC-2E9E-9A47-B678-1136EE8F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07" y="1083564"/>
            <a:ext cx="3284579" cy="2976372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Today’s Discussion &amp;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15D2D-F517-514B-A38B-8B710EDC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1083564"/>
            <a:ext cx="4249272" cy="3918742"/>
          </a:xfrm>
        </p:spPr>
        <p:txBody>
          <a:bodyPr anchor="ctr">
            <a:normAutofit/>
          </a:bodyPr>
          <a:lstStyle/>
          <a:p>
            <a:pPr marL="457200" lvl="0" indent="-323850">
              <a:lnSpc>
                <a:spcPct val="130000"/>
              </a:lnSpc>
              <a:spcBef>
                <a:spcPts val="0"/>
              </a:spcBef>
              <a:buSzPct val="95000"/>
            </a:pPr>
            <a:r>
              <a:rPr lang="en-US" sz="1600" dirty="0">
                <a:ea typeface="Lora"/>
                <a:cs typeface="Lora"/>
                <a:sym typeface="Lora"/>
              </a:rPr>
              <a:t>History &amp; context</a:t>
            </a:r>
          </a:p>
          <a:p>
            <a:pPr marL="457200" lvl="0" indent="-323850">
              <a:lnSpc>
                <a:spcPct val="130000"/>
              </a:lnSpc>
              <a:spcBef>
                <a:spcPts val="0"/>
              </a:spcBef>
              <a:buSzPct val="95000"/>
            </a:pPr>
            <a:r>
              <a:rPr lang="en-US" sz="1600" dirty="0">
                <a:ea typeface="Lora"/>
                <a:cs typeface="Lora"/>
                <a:sym typeface="Lora"/>
              </a:rPr>
              <a:t>The Jewish college experience today</a:t>
            </a:r>
          </a:p>
          <a:p>
            <a:pPr marL="457200" lvl="0" indent="-323850">
              <a:lnSpc>
                <a:spcPct val="130000"/>
              </a:lnSpc>
              <a:spcBef>
                <a:spcPts val="0"/>
              </a:spcBef>
              <a:buSzPct val="95000"/>
            </a:pPr>
            <a:r>
              <a:rPr lang="en-US" sz="1600" dirty="0">
                <a:ea typeface="Lora"/>
                <a:cs typeface="Lora"/>
                <a:sym typeface="Lora"/>
              </a:rPr>
              <a:t>Advising Jewish college bound students</a:t>
            </a:r>
          </a:p>
          <a:p>
            <a:pPr marL="457200" lvl="0" indent="-323850">
              <a:lnSpc>
                <a:spcPct val="130000"/>
              </a:lnSpc>
              <a:spcBef>
                <a:spcPts val="0"/>
              </a:spcBef>
              <a:buSzPct val="95000"/>
            </a:pPr>
            <a:endParaRPr lang="en-US" sz="1600" dirty="0">
              <a:ea typeface="Lora"/>
              <a:cs typeface="Lora"/>
              <a:sym typeface="Lora"/>
            </a:endParaRPr>
          </a:p>
          <a:p>
            <a:pPr marL="419100" indent="-285750">
              <a:lnSpc>
                <a:spcPct val="130000"/>
              </a:lnSpc>
              <a:spcBef>
                <a:spcPts val="0"/>
              </a:spcBef>
              <a:buSzPct val="95000"/>
            </a:pPr>
            <a:r>
              <a:rPr lang="en-US" sz="1600" dirty="0"/>
              <a:t>Understand how we got here</a:t>
            </a:r>
          </a:p>
          <a:p>
            <a:pPr marL="419100" indent="-285750">
              <a:lnSpc>
                <a:spcPct val="130000"/>
              </a:lnSpc>
              <a:spcBef>
                <a:spcPts val="0"/>
              </a:spcBef>
              <a:buSzPct val="95000"/>
            </a:pPr>
            <a:r>
              <a:rPr lang="en-US" sz="1600" dirty="0"/>
              <a:t>Understand why Jewish students need to be included in our activism</a:t>
            </a:r>
          </a:p>
          <a:p>
            <a:pPr marL="419100" indent="-285750">
              <a:lnSpc>
                <a:spcPct val="130000"/>
              </a:lnSpc>
              <a:spcBef>
                <a:spcPts val="0"/>
              </a:spcBef>
              <a:buSzPct val="95000"/>
            </a:pPr>
            <a:r>
              <a:rPr lang="en-US" sz="1600" dirty="0"/>
              <a:t>Leave with tangible resources to share with Jewish students &amp; colleagues </a:t>
            </a:r>
          </a:p>
          <a:p>
            <a:pPr marL="419100" indent="-285750">
              <a:lnSpc>
                <a:spcPct val="130000"/>
              </a:lnSpc>
              <a:spcBef>
                <a:spcPts val="0"/>
              </a:spcBef>
              <a:buSzPts val="1500"/>
            </a:pPr>
            <a:endParaRPr lang="en-US" sz="1600" dirty="0"/>
          </a:p>
          <a:p>
            <a:pPr marL="133350" indent="0">
              <a:lnSpc>
                <a:spcPct val="130000"/>
              </a:lnSpc>
              <a:spcBef>
                <a:spcPts val="0"/>
              </a:spcBef>
              <a:buSzPts val="1500"/>
              <a:buNone/>
            </a:pPr>
            <a:endParaRPr lang="en-US" sz="1400" dirty="0"/>
          </a:p>
          <a:p>
            <a:pPr marL="133350" lvl="0" indent="0">
              <a:lnSpc>
                <a:spcPct val="130000"/>
              </a:lnSpc>
              <a:spcBef>
                <a:spcPts val="0"/>
              </a:spcBef>
              <a:buSzPts val="1500"/>
              <a:buNone/>
            </a:pPr>
            <a:endParaRPr lang="en-US" sz="1400" dirty="0">
              <a:latin typeface="Lora"/>
              <a:ea typeface="Lora"/>
              <a:cs typeface="Lora"/>
              <a:sym typeface="Lora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9782A9-5159-7348-8A7E-1265A0BFD751}"/>
              </a:ext>
            </a:extLst>
          </p:cNvPr>
          <p:cNvCxnSpPr>
            <a:cxnSpLocks/>
          </p:cNvCxnSpPr>
          <p:nvPr/>
        </p:nvCxnSpPr>
        <p:spPr>
          <a:xfrm>
            <a:off x="4840941" y="2124635"/>
            <a:ext cx="3738283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9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7FEC-2E9E-9A47-B678-1136EE8F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07" y="1083564"/>
            <a:ext cx="3284579" cy="2976372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History &amp;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15D2D-F517-514B-A38B-8B710EDC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1083564"/>
            <a:ext cx="4249272" cy="3918742"/>
          </a:xfrm>
        </p:spPr>
        <p:txBody>
          <a:bodyPr anchor="ctr">
            <a:normAutofit lnSpcReduction="10000"/>
          </a:bodyPr>
          <a:lstStyle/>
          <a:p>
            <a:pPr marL="133350" lvl="0" indent="0">
              <a:lnSpc>
                <a:spcPct val="130000"/>
              </a:lnSpc>
              <a:spcBef>
                <a:spcPts val="0"/>
              </a:spcBef>
              <a:buSzPct val="95000"/>
              <a:buNone/>
            </a:pPr>
            <a:endParaRPr lang="en-US" sz="1600" dirty="0">
              <a:ea typeface="Lora"/>
              <a:cs typeface="Lora"/>
              <a:sym typeface="Lora"/>
            </a:endParaRPr>
          </a:p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</a:pPr>
            <a:r>
              <a:rPr lang="en-US" sz="1600" dirty="0">
                <a:solidFill>
                  <a:srgbClr val="404040"/>
                </a:solidFill>
                <a:sym typeface="Lora"/>
              </a:rPr>
              <a:t>Ethno-religion &amp; Jewish diaspora</a:t>
            </a:r>
          </a:p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</a:pPr>
            <a:r>
              <a:rPr lang="en-US" sz="1600" dirty="0">
                <a:solidFill>
                  <a:srgbClr val="404040"/>
                </a:solidFill>
                <a:sym typeface="Lora"/>
              </a:rPr>
              <a:t>Jewish people make up just .2% of world population but are 60% of religious hate crimes in US. (Less than 15 million Jews worldwide)</a:t>
            </a:r>
          </a:p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</a:pPr>
            <a:r>
              <a:rPr lang="en-US" sz="1600" dirty="0">
                <a:solidFill>
                  <a:srgbClr val="404040"/>
                </a:solidFill>
                <a:sym typeface="Lora"/>
              </a:rPr>
              <a:t>Antisemitic incidents in the United States hit a four-decade high in 2019</a:t>
            </a:r>
          </a:p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</a:pPr>
            <a:r>
              <a:rPr lang="en-US" sz="1600" dirty="0">
                <a:solidFill>
                  <a:srgbClr val="404040"/>
                </a:solidFill>
                <a:sym typeface="Lora"/>
              </a:rPr>
              <a:t>The most visibly Jewish are often the most vulnerable </a:t>
            </a:r>
          </a:p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</a:pPr>
            <a:r>
              <a:rPr lang="en-US" sz="1600" dirty="0">
                <a:solidFill>
                  <a:srgbClr val="404040"/>
                </a:solidFill>
                <a:sym typeface="Lora"/>
              </a:rPr>
              <a:t>1 in 3 American Jews conceals outwards indications of Jewishness</a:t>
            </a:r>
          </a:p>
          <a:p>
            <a:pPr marL="457200" lvl="0" indent="-228600" defTabSz="9144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00"/>
            </a:pPr>
            <a:r>
              <a:rPr lang="en-US" sz="1600" dirty="0">
                <a:solidFill>
                  <a:srgbClr val="404040"/>
                </a:solidFill>
                <a:sym typeface="Lora"/>
              </a:rPr>
              <a:t>Higher Education exclusion </a:t>
            </a:r>
          </a:p>
          <a:p>
            <a:pPr marL="419100" indent="-285750">
              <a:lnSpc>
                <a:spcPct val="130000"/>
              </a:lnSpc>
              <a:spcBef>
                <a:spcPts val="0"/>
              </a:spcBef>
              <a:buSzPts val="1500"/>
            </a:pPr>
            <a:endParaRPr lang="en-US" sz="1600" dirty="0"/>
          </a:p>
          <a:p>
            <a:pPr marL="133350" indent="0">
              <a:lnSpc>
                <a:spcPct val="130000"/>
              </a:lnSpc>
              <a:spcBef>
                <a:spcPts val="0"/>
              </a:spcBef>
              <a:buSzPts val="1500"/>
              <a:buNone/>
            </a:pPr>
            <a:endParaRPr lang="en-US" sz="1400" dirty="0"/>
          </a:p>
          <a:p>
            <a:pPr marL="133350" lvl="0" indent="0">
              <a:lnSpc>
                <a:spcPct val="130000"/>
              </a:lnSpc>
              <a:spcBef>
                <a:spcPts val="0"/>
              </a:spcBef>
              <a:buSzPts val="1500"/>
              <a:buNone/>
            </a:pPr>
            <a:endParaRPr lang="en-US" sz="1400" dirty="0">
              <a:latin typeface="Lora"/>
              <a:ea typeface="Lora"/>
              <a:cs typeface="Lora"/>
              <a:sym typeface="Lora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6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80708" y="65665"/>
            <a:ext cx="6475150" cy="479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A675D-2383-C545-B580-352401ED0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406" y="1199406"/>
            <a:ext cx="8456295" cy="2837021"/>
          </a:xfrm>
        </p:spPr>
        <p:txBody>
          <a:bodyPr/>
          <a:lstStyle/>
          <a:p>
            <a:pPr lvl="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ts val="1900"/>
            </a:pPr>
            <a:r>
              <a:rPr lang="en-US" sz="1800" dirty="0">
                <a:solidFill>
                  <a:schemeClr val="bg1"/>
                </a:solidFill>
                <a:sym typeface="Lora"/>
              </a:rPr>
              <a:t>IHRA definition of antisemitism</a:t>
            </a:r>
          </a:p>
          <a:p>
            <a:pPr lvl="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ts val="1900"/>
            </a:pPr>
            <a:r>
              <a:rPr lang="en-US" sz="1800" dirty="0">
                <a:solidFill>
                  <a:schemeClr val="bg1"/>
                </a:solidFill>
                <a:sym typeface="Lora"/>
              </a:rPr>
              <a:t>Not tied to one part of political spectrum</a:t>
            </a:r>
          </a:p>
          <a:p>
            <a:pPr lvl="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ts val="1900"/>
            </a:pPr>
            <a:r>
              <a:rPr lang="en-US" sz="1800" dirty="0">
                <a:solidFill>
                  <a:schemeClr val="bg1"/>
                </a:solidFill>
                <a:sym typeface="Lora"/>
              </a:rPr>
              <a:t>Zionism &amp; Anti-Zionism</a:t>
            </a:r>
          </a:p>
          <a:p>
            <a:pPr lvl="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ts val="1900"/>
            </a:pPr>
            <a:r>
              <a:rPr lang="en-US" sz="1800" dirty="0">
                <a:solidFill>
                  <a:schemeClr val="bg1"/>
                </a:solidFill>
                <a:sym typeface="Lora"/>
              </a:rPr>
              <a:t>Education in America </a:t>
            </a:r>
          </a:p>
          <a:p>
            <a:pPr lvl="1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ts val="1900"/>
            </a:pPr>
            <a:r>
              <a:rPr lang="en-US" sz="1800" dirty="0">
                <a:solidFill>
                  <a:schemeClr val="bg1"/>
                </a:solidFill>
                <a:sym typeface="Lora"/>
              </a:rPr>
              <a:t>16 states mandate Holocaust teaching</a:t>
            </a:r>
          </a:p>
          <a:p>
            <a:pPr lvl="1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ts val="2200"/>
            </a:pPr>
            <a:r>
              <a:rPr lang="en-US" sz="1800" dirty="0">
                <a:solidFill>
                  <a:schemeClr val="bg1"/>
                </a:solidFill>
                <a:sym typeface="Lora"/>
              </a:rPr>
              <a:t>Ex: CA Ethic Studies Curriculum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F6D4C-EE38-224F-B222-A3CB42C41692}"/>
              </a:ext>
            </a:extLst>
          </p:cNvPr>
          <p:cNvSpPr/>
          <p:nvPr/>
        </p:nvSpPr>
        <p:spPr>
          <a:xfrm>
            <a:off x="6158394" y="3613770"/>
            <a:ext cx="2743200" cy="1184940"/>
          </a:xfrm>
          <a:prstGeom prst="rect">
            <a:avLst/>
          </a:prstGeom>
          <a:solidFill>
            <a:schemeClr val="tx1"/>
          </a:solidFill>
          <a:ln w="25400"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Sources: </a:t>
            </a:r>
          </a:p>
          <a:p>
            <a:pPr lvl="0"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www.holocaustremembrance.com</a:t>
            </a:r>
            <a:endParaRPr lang="en-US" sz="1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American Jewish Committee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ADL.org</a:t>
            </a:r>
            <a:endParaRPr lang="en-US" sz="1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9EFE0-885A-1045-ACC4-61EA91C0AC62}"/>
              </a:ext>
            </a:extLst>
          </p:cNvPr>
          <p:cNvSpPr/>
          <p:nvPr/>
        </p:nvSpPr>
        <p:spPr>
          <a:xfrm>
            <a:off x="482101" y="567928"/>
            <a:ext cx="5320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cap="all" spc="200" dirty="0">
                <a:solidFill>
                  <a:srgbClr val="FFFFFF"/>
                </a:solidFill>
                <a:sym typeface="Lora"/>
              </a:rPr>
              <a:t>Antisemitism &amp; </a:t>
            </a:r>
            <a:r>
              <a:rPr lang="en-US" sz="2400" cap="all" spc="200" dirty="0" err="1">
                <a:solidFill>
                  <a:srgbClr val="FFFFFF"/>
                </a:solidFill>
                <a:sym typeface="Lora"/>
              </a:rPr>
              <a:t>Anti-zionism</a:t>
            </a:r>
            <a:r>
              <a:rPr lang="en-US" sz="2400" cap="all" spc="200" dirty="0">
                <a:solidFill>
                  <a:srgbClr val="FFFFFF"/>
                </a:solidFill>
                <a:sym typeface="Lora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5564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16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18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0"/>
            <a:ext cx="349072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6135878" y="2010827"/>
            <a:ext cx="2522980" cy="112184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spcFirstLastPara="1" vert="horz" wrap="square" lIns="182880" tIns="182880" rIns="182880" bIns="182880" rtlCol="0" anchor="ctr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  <a:buClr>
                <a:schemeClr val="lt1"/>
              </a:buClr>
              <a:buSzPts val="3300"/>
            </a:pPr>
            <a:r>
              <a:rPr lang="en-US" sz="1800" spc="200">
                <a:solidFill>
                  <a:srgbClr val="FFFFFF"/>
                </a:solidFill>
                <a:sym typeface="Lora"/>
              </a:rPr>
              <a:t>The Jewish Student Experience</a:t>
            </a:r>
          </a:p>
        </p:txBody>
      </p:sp>
      <p:graphicFrame>
        <p:nvGraphicFramePr>
          <p:cNvPr id="123" name="Google Shape;111;p23">
            <a:extLst>
              <a:ext uri="{FF2B5EF4-FFF2-40B4-BE49-F238E27FC236}">
                <a16:creationId xmlns:a16="http://schemas.microsoft.com/office/drawing/2014/main" id="{09EA1270-0C94-4B45-B4B2-7F0C1D28D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652925"/>
              </p:ext>
            </p:extLst>
          </p:nvPr>
        </p:nvGraphicFramePr>
        <p:xfrm>
          <a:off x="690562" y="723900"/>
          <a:ext cx="4238625" cy="372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16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18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0"/>
            <a:ext cx="3490722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6135878" y="2010827"/>
            <a:ext cx="2522980" cy="112184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spcFirstLastPara="1" vert="horz" wrap="square" lIns="182880" tIns="182880" rIns="182880" bIns="182880" rtlCol="0" anchor="ctr" anchorCtr="0">
            <a:normAutofit/>
          </a:bodyPr>
          <a:lstStyle/>
          <a:p>
            <a:pPr marL="0" lvl="0" indent="0" algn="ctr" defTabSz="914400">
              <a:spcBef>
                <a:spcPct val="0"/>
              </a:spcBef>
              <a:spcAft>
                <a:spcPts val="0"/>
              </a:spcAft>
              <a:buClr>
                <a:schemeClr val="lt1"/>
              </a:buClr>
              <a:buSzPts val="3300"/>
            </a:pPr>
            <a:r>
              <a:rPr lang="en-US" sz="1800" spc="200">
                <a:solidFill>
                  <a:srgbClr val="FFFFFF"/>
                </a:solidFill>
                <a:sym typeface="Lora"/>
              </a:rPr>
              <a:t>The Jewish Student Experience</a:t>
            </a:r>
          </a:p>
        </p:txBody>
      </p:sp>
      <p:pic>
        <p:nvPicPr>
          <p:cNvPr id="6" name="Google Shape;123;p24">
            <a:extLst>
              <a:ext uri="{FF2B5EF4-FFF2-40B4-BE49-F238E27FC236}">
                <a16:creationId xmlns:a16="http://schemas.microsoft.com/office/drawing/2014/main" id="{3A451E4C-B7DA-6F43-908C-A86A8E774E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049" y="3024927"/>
            <a:ext cx="1222950" cy="6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2;p24">
            <a:extLst>
              <a:ext uri="{FF2B5EF4-FFF2-40B4-BE49-F238E27FC236}">
                <a16:creationId xmlns:a16="http://schemas.microsoft.com/office/drawing/2014/main" id="{C5EEDBB8-AB12-3140-9866-9C1F1A6E785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949" y="3806597"/>
            <a:ext cx="1707050" cy="5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1;p24">
            <a:extLst>
              <a:ext uri="{FF2B5EF4-FFF2-40B4-BE49-F238E27FC236}">
                <a16:creationId xmlns:a16="http://schemas.microsoft.com/office/drawing/2014/main" id="{955CA2AB-5846-404D-9074-5E222F7C1B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8056" y="3029135"/>
            <a:ext cx="2829812" cy="59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;p24">
            <a:extLst>
              <a:ext uri="{FF2B5EF4-FFF2-40B4-BE49-F238E27FC236}">
                <a16:creationId xmlns:a16="http://schemas.microsoft.com/office/drawing/2014/main" id="{02FA7F17-9595-E74B-9631-BB0EE8E8BE9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1607" y="3775827"/>
            <a:ext cx="1222950" cy="7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;p24">
            <a:extLst>
              <a:ext uri="{FF2B5EF4-FFF2-40B4-BE49-F238E27FC236}">
                <a16:creationId xmlns:a16="http://schemas.microsoft.com/office/drawing/2014/main" id="{8B61E621-8E6F-AB40-884A-4BFE581C364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5165" y="3763083"/>
            <a:ext cx="934444" cy="67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4E4977-2A85-994B-85C7-9D0BCAAD9C86}"/>
              </a:ext>
            </a:extLst>
          </p:cNvPr>
          <p:cNvSpPr txBox="1"/>
          <p:nvPr/>
        </p:nvSpPr>
        <p:spPr>
          <a:xfrm>
            <a:off x="292394" y="533073"/>
            <a:ext cx="24742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Student Support</a:t>
            </a:r>
          </a:p>
          <a:p>
            <a:pPr marL="457200" indent="-349250">
              <a:lnSpc>
                <a:spcPct val="150000"/>
              </a:lnSpc>
              <a:buSzPct val="95000"/>
              <a:buFont typeface="Lora"/>
              <a:buChar char="•"/>
            </a:pPr>
            <a:r>
              <a:rPr lang="en-US" sz="1400" dirty="0">
                <a:ea typeface="Lora"/>
                <a:cs typeface="Lora"/>
                <a:sym typeface="Lora"/>
              </a:rPr>
              <a:t>Hillel</a:t>
            </a:r>
          </a:p>
          <a:p>
            <a:pPr marL="457200" indent="-349250">
              <a:lnSpc>
                <a:spcPct val="150000"/>
              </a:lnSpc>
              <a:buSzPct val="95000"/>
              <a:buFont typeface="Lora"/>
              <a:buChar char="•"/>
            </a:pPr>
            <a:r>
              <a:rPr lang="en-US" sz="1400" dirty="0">
                <a:ea typeface="Lora"/>
                <a:cs typeface="Lora"/>
                <a:sym typeface="Lora"/>
              </a:rPr>
              <a:t>Chabad</a:t>
            </a:r>
          </a:p>
          <a:p>
            <a:pPr marL="457200" indent="-349250">
              <a:lnSpc>
                <a:spcPct val="150000"/>
              </a:lnSpc>
              <a:buSzPct val="95000"/>
              <a:buFont typeface="Lora"/>
              <a:buChar char="•"/>
            </a:pPr>
            <a:r>
              <a:rPr lang="en-US" sz="1400" dirty="0">
                <a:ea typeface="Lora"/>
                <a:cs typeface="Lora"/>
                <a:sym typeface="Lora"/>
              </a:rPr>
              <a:t>Local Synagogues</a:t>
            </a:r>
          </a:p>
          <a:p>
            <a:pPr marL="457200" indent="-349250">
              <a:lnSpc>
                <a:spcPct val="150000"/>
              </a:lnSpc>
              <a:buSzPct val="95000"/>
              <a:buFont typeface="Lora"/>
              <a:buChar char="•"/>
            </a:pPr>
            <a:r>
              <a:rPr lang="en-US" sz="1400" dirty="0">
                <a:ea typeface="Lora"/>
                <a:cs typeface="Lora"/>
                <a:sym typeface="Lora"/>
              </a:rPr>
              <a:t>Jewish Federations</a:t>
            </a:r>
          </a:p>
          <a:p>
            <a:pPr marL="107950">
              <a:lnSpc>
                <a:spcPct val="150000"/>
              </a:lnSpc>
              <a:buSzPct val="95000"/>
            </a:pPr>
            <a:r>
              <a:rPr lang="en-US" sz="1400" b="1" dirty="0">
                <a:ea typeface="Lora"/>
                <a:cs typeface="Lora"/>
                <a:sym typeface="Lora"/>
              </a:rPr>
              <a:t>Interfaith Dialogue</a:t>
            </a:r>
          </a:p>
          <a:p>
            <a:pPr marL="457200" indent="-322103">
              <a:lnSpc>
                <a:spcPct val="150000"/>
              </a:lnSpc>
              <a:buSzPct val="95000"/>
              <a:buFont typeface="Lora"/>
              <a:buChar char="•"/>
            </a:pPr>
            <a:r>
              <a:rPr lang="en-US" sz="1400" dirty="0">
                <a:ea typeface="Lora"/>
                <a:cs typeface="Lora"/>
                <a:sym typeface="Lora"/>
              </a:rPr>
              <a:t>Community Involvement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408F29-39F9-514C-B8D1-05229AB8DA6F}"/>
              </a:ext>
            </a:extLst>
          </p:cNvPr>
          <p:cNvSpPr txBox="1"/>
          <p:nvPr/>
        </p:nvSpPr>
        <p:spPr>
          <a:xfrm>
            <a:off x="2686520" y="599818"/>
            <a:ext cx="3077289" cy="123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Student-run Organizations</a:t>
            </a:r>
          </a:p>
          <a:p>
            <a:pPr marL="457200" indent="-322103">
              <a:lnSpc>
                <a:spcPct val="150000"/>
              </a:lnSpc>
              <a:buSzPct val="100000"/>
              <a:buFont typeface="Lora"/>
              <a:buChar char="•"/>
            </a:pPr>
            <a:r>
              <a:rPr lang="en-US" sz="1400" dirty="0">
                <a:ea typeface="Lora"/>
                <a:cs typeface="Lora"/>
                <a:sym typeface="Lora"/>
              </a:rPr>
              <a:t>Boycott, Divestment &amp; Sanctions</a:t>
            </a:r>
          </a:p>
          <a:p>
            <a:pPr marL="457200" indent="-322103">
              <a:lnSpc>
                <a:spcPct val="150000"/>
              </a:lnSpc>
              <a:buSzPct val="100000"/>
              <a:buFont typeface="Lora"/>
              <a:buChar char="•"/>
            </a:pPr>
            <a:r>
              <a:rPr lang="en-US" sz="1400" dirty="0">
                <a:ea typeface="Lora"/>
                <a:cs typeface="Lora"/>
                <a:sym typeface="Lora"/>
              </a:rPr>
              <a:t>Students for Justice in Palestine</a:t>
            </a:r>
          </a:p>
          <a:p>
            <a:pPr marL="457200" indent="-322103">
              <a:lnSpc>
                <a:spcPct val="150000"/>
              </a:lnSpc>
              <a:buSzPct val="100000"/>
              <a:buFont typeface="Lora"/>
              <a:buChar char="•"/>
            </a:pPr>
            <a:r>
              <a:rPr lang="en-US" sz="1400" dirty="0">
                <a:ea typeface="Lora"/>
                <a:cs typeface="Lora"/>
                <a:sym typeface="Lora"/>
              </a:rPr>
              <a:t>Students Supporting Israel</a:t>
            </a:r>
          </a:p>
        </p:txBody>
      </p:sp>
    </p:spTree>
    <p:extLst>
      <p:ext uri="{BB962C8B-B14F-4D97-AF65-F5344CB8AC3E}">
        <p14:creationId xmlns:p14="http://schemas.microsoft.com/office/powerpoint/2010/main" val="106945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325" y="-86875"/>
            <a:ext cx="2713674" cy="250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44901"/>
            <a:ext cx="3717900" cy="10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6"/>
            <a:ext cx="3581820" cy="35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1823" y="2347350"/>
            <a:ext cx="3059650" cy="279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49238" y="-10675"/>
            <a:ext cx="2713675" cy="23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38950" y="2420749"/>
            <a:ext cx="2468175" cy="27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06" y="26775"/>
            <a:ext cx="2559875" cy="2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809" y="2695770"/>
            <a:ext cx="2708381" cy="24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5461" y="2670625"/>
            <a:ext cx="2761975" cy="247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2125" y="26775"/>
            <a:ext cx="2559875" cy="26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45437" y="26775"/>
            <a:ext cx="2911999" cy="25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4806" y="2752921"/>
            <a:ext cx="2572600" cy="2363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{88AAD356-A99A-F443-90D5-5DFC07119EFA}tf10001120</Template>
  <TotalTime>115</TotalTime>
  <Words>553</Words>
  <Application>Microsoft Office PowerPoint</Application>
  <PresentationFormat>On-screen Show (16:9)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Gill Sans MT</vt:lpstr>
      <vt:lpstr>Arial</vt:lpstr>
      <vt:lpstr>Lora</vt:lpstr>
      <vt:lpstr>Calibri Light</vt:lpstr>
      <vt:lpstr>Calibri</vt:lpstr>
      <vt:lpstr>Parcel</vt:lpstr>
      <vt:lpstr>Office Theme</vt:lpstr>
      <vt:lpstr>Jewish on Campus… Beyond Hillel </vt:lpstr>
      <vt:lpstr>Today’s Discussion &amp; Goals </vt:lpstr>
      <vt:lpstr>History &amp; Context</vt:lpstr>
      <vt:lpstr>PowerPoint Presentation</vt:lpstr>
      <vt:lpstr>PowerPoint Presentation</vt:lpstr>
      <vt:lpstr>The Jewish Student Experience</vt:lpstr>
      <vt:lpstr>The Jewish Student Experience</vt:lpstr>
      <vt:lpstr>PowerPoint Presentation</vt:lpstr>
      <vt:lpstr>PowerPoint Presentation</vt:lpstr>
      <vt:lpstr>PowerPoint Presentation</vt:lpstr>
      <vt:lpstr>Advising Jewish Students – High School Perspective</vt:lpstr>
      <vt:lpstr>Advising Jewish Students - College Perspective</vt:lpstr>
      <vt:lpstr>PowerPoint Presentation</vt:lpstr>
      <vt:lpstr>Reflection Questions</vt:lpstr>
      <vt:lpstr>Thank You!</vt:lpstr>
      <vt:lpstr>Sources &amp; 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Jewish on Campus…  ...Beyond Hillel</dc:title>
  <dc:creator>Burk, Chelsea D</dc:creator>
  <cp:lastModifiedBy>Burk, Chelsea D</cp:lastModifiedBy>
  <cp:revision>8</cp:revision>
  <dcterms:modified xsi:type="dcterms:W3CDTF">2021-10-28T20:30:05Z</dcterms:modified>
</cp:coreProperties>
</file>