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9"/>
  </p:notesMasterIdLst>
  <p:sldIdLst>
    <p:sldId id="256" r:id="rId2"/>
    <p:sldId id="258" r:id="rId3"/>
    <p:sldId id="259" r:id="rId4"/>
    <p:sldId id="263" r:id="rId5"/>
    <p:sldId id="262" r:id="rId6"/>
    <p:sldId id="264" r:id="rId7"/>
    <p:sldId id="265" r:id="rId8"/>
    <p:sldId id="267" r:id="rId9"/>
    <p:sldId id="269" r:id="rId10"/>
    <p:sldId id="268" r:id="rId11"/>
    <p:sldId id="274" r:id="rId12"/>
    <p:sldId id="271" r:id="rId13"/>
    <p:sldId id="272" r:id="rId14"/>
    <p:sldId id="273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9BE9F-E07A-0000-A6FE-06DF3FB0E8A0}" v="3" dt="2021-04-14T03:21:21.006"/>
    <p1510:client id="{3275E86D-D6E4-4960-974D-79E3ADF70106}" v="690" dt="2021-04-13T05:10:57.481"/>
    <p1510:client id="{3C79CD7A-4F44-CCCF-17E4-FB6832AE00F2}" v="438" dt="2021-04-17T05:28:31.883"/>
    <p1510:client id="{46CAB7E9-8673-76E0-F28B-665BA0F6B6CE}" v="375" dt="2021-04-16T06:02:20.725"/>
    <p1510:client id="{7154C39F-2097-0000-A6FE-04B8A61AB7DA}" v="12" dt="2021-04-30T14:26:50.903"/>
    <p1510:client id="{B253BF9F-2027-0000-B739-4AE4B97C4336}" v="95" dt="2021-04-18T03:59:10.465"/>
    <p1510:client id="{BDAEBE9F-50CA-0000-A80E-1912A00A5382}" v="54" dt="2021-04-16T03:37:58.325"/>
    <p1510:client id="{D4F8BF9F-C02D-0000-A613-EDD9BB5F260C}" v="82" dt="2021-04-20T04:01:00.965"/>
    <p1510:client id="{D5BAC29F-40F3-0000-A6FE-03B55AAA6E76}" v="1" dt="2021-04-28T17:37:06.364"/>
    <p1510:client id="{E3F7FA6B-9F78-BF47-F6F6-DCDF5CD2E209}" v="1125" dt="2021-04-19T05:49:56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0E8F6-5EB5-4FA3-AE11-53E347541C2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FA53AF-C1CB-41B7-BE5D-123393421B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complete credential</a:t>
          </a:r>
        </a:p>
      </dgm:t>
    </dgm:pt>
    <dgm:pt modelId="{1CE485E8-C821-48D1-8CD9-BD93000280BD}" type="parTrans" cxnId="{29BEE158-DEBF-44D1-A0D7-F2DFDE1FAF15}">
      <dgm:prSet/>
      <dgm:spPr/>
      <dgm:t>
        <a:bodyPr/>
        <a:lstStyle/>
        <a:p>
          <a:endParaRPr lang="en-US"/>
        </a:p>
      </dgm:t>
    </dgm:pt>
    <dgm:pt modelId="{22FBE92F-9A3E-4967-98B0-D5B6E93E950A}" type="sibTrans" cxnId="{29BEE158-DEBF-44D1-A0D7-F2DFDE1FAF1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10A0158-889F-4FCC-85C6-BEB5EE447E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Benchmarks to compare</a:t>
          </a:r>
        </a:p>
      </dgm:t>
    </dgm:pt>
    <dgm:pt modelId="{EABA14AF-85AB-4F57-BDD7-6924AB1F7926}" type="parTrans" cxnId="{BF18AB99-38EF-41C1-831B-BD69C4B1968C}">
      <dgm:prSet/>
      <dgm:spPr/>
      <dgm:t>
        <a:bodyPr/>
        <a:lstStyle/>
        <a:p>
          <a:endParaRPr lang="en-US"/>
        </a:p>
      </dgm:t>
    </dgm:pt>
    <dgm:pt modelId="{8FCCEE23-51F4-4D9A-9D7B-1774076262CE}" type="sibTrans" cxnId="{BF18AB99-38EF-41C1-831B-BD69C4B1968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D867C9C-73D5-425A-89D6-4E74740264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Preparation to begin a new program</a:t>
          </a:r>
        </a:p>
      </dgm:t>
    </dgm:pt>
    <dgm:pt modelId="{D76B7E79-01D8-46B5-B41E-F04DF7958475}" type="parTrans" cxnId="{5CB43DD1-8960-4200-9A50-4A516217E690}">
      <dgm:prSet/>
      <dgm:spPr/>
      <dgm:t>
        <a:bodyPr/>
        <a:lstStyle/>
        <a:p>
          <a:endParaRPr lang="en-US"/>
        </a:p>
      </dgm:t>
    </dgm:pt>
    <dgm:pt modelId="{F1A07617-6650-43EF-99E2-7390E80D3104}" type="sibTrans" cxnId="{5CB43DD1-8960-4200-9A50-4A516217E690}">
      <dgm:prSet/>
      <dgm:spPr/>
      <dgm:t>
        <a:bodyPr/>
        <a:lstStyle/>
        <a:p>
          <a:endParaRPr lang="en-US"/>
        </a:p>
      </dgm:t>
    </dgm:pt>
    <dgm:pt modelId="{AA3CCF57-F2DB-4CF1-ABCF-0443301135BC}" type="pres">
      <dgm:prSet presAssocID="{E3E0E8F6-5EB5-4FA3-AE11-53E347541C23}" presName="root" presStyleCnt="0">
        <dgm:presLayoutVars>
          <dgm:dir/>
          <dgm:resizeHandles val="exact"/>
        </dgm:presLayoutVars>
      </dgm:prSet>
      <dgm:spPr/>
    </dgm:pt>
    <dgm:pt modelId="{165D5892-B8C7-4E30-82A5-0C50C4AC3CBA}" type="pres">
      <dgm:prSet presAssocID="{E3E0E8F6-5EB5-4FA3-AE11-53E347541C23}" presName="container" presStyleCnt="0">
        <dgm:presLayoutVars>
          <dgm:dir/>
          <dgm:resizeHandles val="exact"/>
        </dgm:presLayoutVars>
      </dgm:prSet>
      <dgm:spPr/>
    </dgm:pt>
    <dgm:pt modelId="{A58BCEC8-CDCF-44F3-A702-DF2B5762F260}" type="pres">
      <dgm:prSet presAssocID="{C8FA53AF-C1CB-41B7-BE5D-123393421BBE}" presName="compNode" presStyleCnt="0"/>
      <dgm:spPr/>
    </dgm:pt>
    <dgm:pt modelId="{A68E3A41-2A2A-4076-AD13-4B295F1E95D8}" type="pres">
      <dgm:prSet presAssocID="{C8FA53AF-C1CB-41B7-BE5D-123393421BBE}" presName="iconBgRect" presStyleLbl="bgShp" presStyleIdx="0" presStyleCnt="3"/>
      <dgm:spPr/>
    </dgm:pt>
    <dgm:pt modelId="{61CE23E2-3FF9-425D-AEE2-C568AF2829EC}" type="pres">
      <dgm:prSet presAssocID="{C8FA53AF-C1CB-41B7-BE5D-123393421BB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4F3E6004-A77B-48D2-B6AF-1BFEA6C255B5}" type="pres">
      <dgm:prSet presAssocID="{C8FA53AF-C1CB-41B7-BE5D-123393421BBE}" presName="spaceRect" presStyleCnt="0"/>
      <dgm:spPr/>
    </dgm:pt>
    <dgm:pt modelId="{3B19231E-690C-4FA6-BE4B-BDFC2AA5FE88}" type="pres">
      <dgm:prSet presAssocID="{C8FA53AF-C1CB-41B7-BE5D-123393421BBE}" presName="textRect" presStyleLbl="revTx" presStyleIdx="0" presStyleCnt="3">
        <dgm:presLayoutVars>
          <dgm:chMax val="1"/>
          <dgm:chPref val="1"/>
        </dgm:presLayoutVars>
      </dgm:prSet>
      <dgm:spPr/>
    </dgm:pt>
    <dgm:pt modelId="{43AFF6C2-8637-491B-9E4A-64945B9E2296}" type="pres">
      <dgm:prSet presAssocID="{22FBE92F-9A3E-4967-98B0-D5B6E93E950A}" presName="sibTrans" presStyleLbl="sibTrans2D1" presStyleIdx="0" presStyleCnt="0"/>
      <dgm:spPr/>
    </dgm:pt>
    <dgm:pt modelId="{73263499-8798-4FD8-9383-61406F1C3D82}" type="pres">
      <dgm:prSet presAssocID="{110A0158-889F-4FCC-85C6-BEB5EE447E45}" presName="compNode" presStyleCnt="0"/>
      <dgm:spPr/>
    </dgm:pt>
    <dgm:pt modelId="{D7E14164-8B68-468F-9282-0D0390202CF7}" type="pres">
      <dgm:prSet presAssocID="{110A0158-889F-4FCC-85C6-BEB5EE447E45}" presName="iconBgRect" presStyleLbl="bgShp" presStyleIdx="1" presStyleCnt="3"/>
      <dgm:spPr/>
    </dgm:pt>
    <dgm:pt modelId="{968E2A7A-31A6-4378-A905-7B9D543CAB20}" type="pres">
      <dgm:prSet presAssocID="{110A0158-889F-4FCC-85C6-BEB5EE447E4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2C03967-C737-4354-99C3-61FC03609B8F}" type="pres">
      <dgm:prSet presAssocID="{110A0158-889F-4FCC-85C6-BEB5EE447E45}" presName="spaceRect" presStyleCnt="0"/>
      <dgm:spPr/>
    </dgm:pt>
    <dgm:pt modelId="{40BF184E-B3DC-440E-A8AC-B912E1547DB5}" type="pres">
      <dgm:prSet presAssocID="{110A0158-889F-4FCC-85C6-BEB5EE447E45}" presName="textRect" presStyleLbl="revTx" presStyleIdx="1" presStyleCnt="3">
        <dgm:presLayoutVars>
          <dgm:chMax val="1"/>
          <dgm:chPref val="1"/>
        </dgm:presLayoutVars>
      </dgm:prSet>
      <dgm:spPr/>
    </dgm:pt>
    <dgm:pt modelId="{E62C8558-F635-4625-8E3F-56C94DEB9079}" type="pres">
      <dgm:prSet presAssocID="{8FCCEE23-51F4-4D9A-9D7B-1774076262CE}" presName="sibTrans" presStyleLbl="sibTrans2D1" presStyleIdx="0" presStyleCnt="0"/>
      <dgm:spPr/>
    </dgm:pt>
    <dgm:pt modelId="{F272AB04-B7AD-4CCD-8D2C-868A2EB0A53F}" type="pres">
      <dgm:prSet presAssocID="{1D867C9C-73D5-425A-89D6-4E74740264E8}" presName="compNode" presStyleCnt="0"/>
      <dgm:spPr/>
    </dgm:pt>
    <dgm:pt modelId="{768CC29B-372F-4EFE-8B86-E40CFE47C3DF}" type="pres">
      <dgm:prSet presAssocID="{1D867C9C-73D5-425A-89D6-4E74740264E8}" presName="iconBgRect" presStyleLbl="bgShp" presStyleIdx="2" presStyleCnt="3"/>
      <dgm:spPr/>
    </dgm:pt>
    <dgm:pt modelId="{EB4050D2-B32C-4583-949A-A876EC01DF83}" type="pres">
      <dgm:prSet presAssocID="{1D867C9C-73D5-425A-89D6-4E74740264E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AA1CF65-7388-4923-80BE-A409C3A277E7}" type="pres">
      <dgm:prSet presAssocID="{1D867C9C-73D5-425A-89D6-4E74740264E8}" presName="spaceRect" presStyleCnt="0"/>
      <dgm:spPr/>
    </dgm:pt>
    <dgm:pt modelId="{1C74CF0B-4012-4C3E-AE31-FCBB99023024}" type="pres">
      <dgm:prSet presAssocID="{1D867C9C-73D5-425A-89D6-4E74740264E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24ED529-B95B-4D8F-9EFB-71D4A3C1F129}" type="presOf" srcId="{1D867C9C-73D5-425A-89D6-4E74740264E8}" destId="{1C74CF0B-4012-4C3E-AE31-FCBB99023024}" srcOrd="0" destOrd="0" presId="urn:microsoft.com/office/officeart/2018/2/layout/IconCircleList"/>
    <dgm:cxn modelId="{E85C833E-D696-422D-A8A5-4EF6EA8BF98D}" type="presOf" srcId="{110A0158-889F-4FCC-85C6-BEB5EE447E45}" destId="{40BF184E-B3DC-440E-A8AC-B912E1547DB5}" srcOrd="0" destOrd="0" presId="urn:microsoft.com/office/officeart/2018/2/layout/IconCircleList"/>
    <dgm:cxn modelId="{8BE30D46-1680-482E-A263-479188531579}" type="presOf" srcId="{8FCCEE23-51F4-4D9A-9D7B-1774076262CE}" destId="{E62C8558-F635-4625-8E3F-56C94DEB9079}" srcOrd="0" destOrd="0" presId="urn:microsoft.com/office/officeart/2018/2/layout/IconCircleList"/>
    <dgm:cxn modelId="{29BEE158-DEBF-44D1-A0D7-F2DFDE1FAF15}" srcId="{E3E0E8F6-5EB5-4FA3-AE11-53E347541C23}" destId="{C8FA53AF-C1CB-41B7-BE5D-123393421BBE}" srcOrd="0" destOrd="0" parTransId="{1CE485E8-C821-48D1-8CD9-BD93000280BD}" sibTransId="{22FBE92F-9A3E-4967-98B0-D5B6E93E950A}"/>
    <dgm:cxn modelId="{9CF7D58C-EAD3-4117-B259-9FB0CA3451F1}" type="presOf" srcId="{E3E0E8F6-5EB5-4FA3-AE11-53E347541C23}" destId="{AA3CCF57-F2DB-4CF1-ABCF-0443301135BC}" srcOrd="0" destOrd="0" presId="urn:microsoft.com/office/officeart/2018/2/layout/IconCircleList"/>
    <dgm:cxn modelId="{39AB8890-FAC2-4275-B284-02678918E2E8}" type="presOf" srcId="{C8FA53AF-C1CB-41B7-BE5D-123393421BBE}" destId="{3B19231E-690C-4FA6-BE4B-BDFC2AA5FE88}" srcOrd="0" destOrd="0" presId="urn:microsoft.com/office/officeart/2018/2/layout/IconCircleList"/>
    <dgm:cxn modelId="{BF18AB99-38EF-41C1-831B-BD69C4B1968C}" srcId="{E3E0E8F6-5EB5-4FA3-AE11-53E347541C23}" destId="{110A0158-889F-4FCC-85C6-BEB5EE447E45}" srcOrd="1" destOrd="0" parTransId="{EABA14AF-85AB-4F57-BDD7-6924AB1F7926}" sibTransId="{8FCCEE23-51F4-4D9A-9D7B-1774076262CE}"/>
    <dgm:cxn modelId="{5CB43DD1-8960-4200-9A50-4A516217E690}" srcId="{E3E0E8F6-5EB5-4FA3-AE11-53E347541C23}" destId="{1D867C9C-73D5-425A-89D6-4E74740264E8}" srcOrd="2" destOrd="0" parTransId="{D76B7E79-01D8-46B5-B41E-F04DF7958475}" sibTransId="{F1A07617-6650-43EF-99E2-7390E80D3104}"/>
    <dgm:cxn modelId="{1316D3F0-9DF7-4F4F-A9AB-E4A449519D0B}" type="presOf" srcId="{22FBE92F-9A3E-4967-98B0-D5B6E93E950A}" destId="{43AFF6C2-8637-491B-9E4A-64945B9E2296}" srcOrd="0" destOrd="0" presId="urn:microsoft.com/office/officeart/2018/2/layout/IconCircleList"/>
    <dgm:cxn modelId="{15C813F9-6B63-474B-AE23-CD77D5BAC787}" type="presParOf" srcId="{AA3CCF57-F2DB-4CF1-ABCF-0443301135BC}" destId="{165D5892-B8C7-4E30-82A5-0C50C4AC3CBA}" srcOrd="0" destOrd="0" presId="urn:microsoft.com/office/officeart/2018/2/layout/IconCircleList"/>
    <dgm:cxn modelId="{A5B3A800-BC70-44BE-89BE-26ADBA3D56ED}" type="presParOf" srcId="{165D5892-B8C7-4E30-82A5-0C50C4AC3CBA}" destId="{A58BCEC8-CDCF-44F3-A702-DF2B5762F260}" srcOrd="0" destOrd="0" presId="urn:microsoft.com/office/officeart/2018/2/layout/IconCircleList"/>
    <dgm:cxn modelId="{48B7B1EF-A24C-4BB0-B30C-5D0FAE5BD117}" type="presParOf" srcId="{A58BCEC8-CDCF-44F3-A702-DF2B5762F260}" destId="{A68E3A41-2A2A-4076-AD13-4B295F1E95D8}" srcOrd="0" destOrd="0" presId="urn:microsoft.com/office/officeart/2018/2/layout/IconCircleList"/>
    <dgm:cxn modelId="{FC77C619-7531-48E6-9F44-4F8E71C0DEFE}" type="presParOf" srcId="{A58BCEC8-CDCF-44F3-A702-DF2B5762F260}" destId="{61CE23E2-3FF9-425D-AEE2-C568AF2829EC}" srcOrd="1" destOrd="0" presId="urn:microsoft.com/office/officeart/2018/2/layout/IconCircleList"/>
    <dgm:cxn modelId="{2119A6A1-D5EA-4155-879A-D6778C71F211}" type="presParOf" srcId="{A58BCEC8-CDCF-44F3-A702-DF2B5762F260}" destId="{4F3E6004-A77B-48D2-B6AF-1BFEA6C255B5}" srcOrd="2" destOrd="0" presId="urn:microsoft.com/office/officeart/2018/2/layout/IconCircleList"/>
    <dgm:cxn modelId="{8AA4AE68-FD8A-4FE8-954B-1449BB9ADE3C}" type="presParOf" srcId="{A58BCEC8-CDCF-44F3-A702-DF2B5762F260}" destId="{3B19231E-690C-4FA6-BE4B-BDFC2AA5FE88}" srcOrd="3" destOrd="0" presId="urn:microsoft.com/office/officeart/2018/2/layout/IconCircleList"/>
    <dgm:cxn modelId="{B4DA146B-D860-4434-816D-31EFEC448695}" type="presParOf" srcId="{165D5892-B8C7-4E30-82A5-0C50C4AC3CBA}" destId="{43AFF6C2-8637-491B-9E4A-64945B9E2296}" srcOrd="1" destOrd="0" presId="urn:microsoft.com/office/officeart/2018/2/layout/IconCircleList"/>
    <dgm:cxn modelId="{844F7F4E-9D57-4253-A109-6D184C345825}" type="presParOf" srcId="{165D5892-B8C7-4E30-82A5-0C50C4AC3CBA}" destId="{73263499-8798-4FD8-9383-61406F1C3D82}" srcOrd="2" destOrd="0" presId="urn:microsoft.com/office/officeart/2018/2/layout/IconCircleList"/>
    <dgm:cxn modelId="{982845BE-F728-4E74-AA0A-2E5AAD1280F8}" type="presParOf" srcId="{73263499-8798-4FD8-9383-61406F1C3D82}" destId="{D7E14164-8B68-468F-9282-0D0390202CF7}" srcOrd="0" destOrd="0" presId="urn:microsoft.com/office/officeart/2018/2/layout/IconCircleList"/>
    <dgm:cxn modelId="{7B8BCAF2-01DA-43BF-A440-F19C690973DF}" type="presParOf" srcId="{73263499-8798-4FD8-9383-61406F1C3D82}" destId="{968E2A7A-31A6-4378-A905-7B9D543CAB20}" srcOrd="1" destOrd="0" presId="urn:microsoft.com/office/officeart/2018/2/layout/IconCircleList"/>
    <dgm:cxn modelId="{04218993-9ACB-4D1E-9765-CE4C3787AB4A}" type="presParOf" srcId="{73263499-8798-4FD8-9383-61406F1C3D82}" destId="{12C03967-C737-4354-99C3-61FC03609B8F}" srcOrd="2" destOrd="0" presId="urn:microsoft.com/office/officeart/2018/2/layout/IconCircleList"/>
    <dgm:cxn modelId="{7D638D66-7794-4A62-90EF-2E34F07AD67C}" type="presParOf" srcId="{73263499-8798-4FD8-9383-61406F1C3D82}" destId="{40BF184E-B3DC-440E-A8AC-B912E1547DB5}" srcOrd="3" destOrd="0" presId="urn:microsoft.com/office/officeart/2018/2/layout/IconCircleList"/>
    <dgm:cxn modelId="{BE7AC54E-7A85-40AD-8309-DE741E337786}" type="presParOf" srcId="{165D5892-B8C7-4E30-82A5-0C50C4AC3CBA}" destId="{E62C8558-F635-4625-8E3F-56C94DEB9079}" srcOrd="3" destOrd="0" presId="urn:microsoft.com/office/officeart/2018/2/layout/IconCircleList"/>
    <dgm:cxn modelId="{B46D695E-998F-44A7-A260-2F2C6CE17F7A}" type="presParOf" srcId="{165D5892-B8C7-4E30-82A5-0C50C4AC3CBA}" destId="{F272AB04-B7AD-4CCD-8D2C-868A2EB0A53F}" srcOrd="4" destOrd="0" presId="urn:microsoft.com/office/officeart/2018/2/layout/IconCircleList"/>
    <dgm:cxn modelId="{5594151C-A2E6-401A-8F08-B2E12A42F266}" type="presParOf" srcId="{F272AB04-B7AD-4CCD-8D2C-868A2EB0A53F}" destId="{768CC29B-372F-4EFE-8B86-E40CFE47C3DF}" srcOrd="0" destOrd="0" presId="urn:microsoft.com/office/officeart/2018/2/layout/IconCircleList"/>
    <dgm:cxn modelId="{4504E984-3260-4180-939E-00D260D43AA1}" type="presParOf" srcId="{F272AB04-B7AD-4CCD-8D2C-868A2EB0A53F}" destId="{EB4050D2-B32C-4583-949A-A876EC01DF83}" srcOrd="1" destOrd="0" presId="urn:microsoft.com/office/officeart/2018/2/layout/IconCircleList"/>
    <dgm:cxn modelId="{E01C1717-9A36-4C34-BB4B-89B8B68FBD2D}" type="presParOf" srcId="{F272AB04-B7AD-4CCD-8D2C-868A2EB0A53F}" destId="{FAA1CF65-7388-4923-80BE-A409C3A277E7}" srcOrd="2" destOrd="0" presId="urn:microsoft.com/office/officeart/2018/2/layout/IconCircleList"/>
    <dgm:cxn modelId="{72EAC5C2-A527-4F83-ADA3-9E618B4CA4DC}" type="presParOf" srcId="{F272AB04-B7AD-4CCD-8D2C-868A2EB0A53F}" destId="{1C74CF0B-4012-4C3E-AE31-FCBB9902302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E3A41-2A2A-4076-AD13-4B295F1E95D8}">
      <dsp:nvSpPr>
        <dsp:cNvPr id="0" name=""/>
        <dsp:cNvSpPr/>
      </dsp:nvSpPr>
      <dsp:spPr>
        <a:xfrm>
          <a:off x="159764" y="1333605"/>
          <a:ext cx="694118" cy="69411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E23E2-3FF9-425D-AEE2-C568AF2829EC}">
      <dsp:nvSpPr>
        <dsp:cNvPr id="0" name=""/>
        <dsp:cNvSpPr/>
      </dsp:nvSpPr>
      <dsp:spPr>
        <a:xfrm>
          <a:off x="305528" y="1479370"/>
          <a:ext cx="402588" cy="4025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9231E-690C-4FA6-BE4B-BDFC2AA5FE88}">
      <dsp:nvSpPr>
        <dsp:cNvPr id="0" name=""/>
        <dsp:cNvSpPr/>
      </dsp:nvSpPr>
      <dsp:spPr>
        <a:xfrm>
          <a:off x="1002621" y="1333605"/>
          <a:ext cx="1636135" cy="69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complete credential</a:t>
          </a:r>
        </a:p>
      </dsp:txBody>
      <dsp:txXfrm>
        <a:off x="1002621" y="1333605"/>
        <a:ext cx="1636135" cy="694118"/>
      </dsp:txXfrm>
    </dsp:sp>
    <dsp:sp modelId="{D7E14164-8B68-468F-9282-0D0390202CF7}">
      <dsp:nvSpPr>
        <dsp:cNvPr id="0" name=""/>
        <dsp:cNvSpPr/>
      </dsp:nvSpPr>
      <dsp:spPr>
        <a:xfrm>
          <a:off x="2923842" y="1333605"/>
          <a:ext cx="694118" cy="69411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E2A7A-31A6-4378-A905-7B9D543CAB20}">
      <dsp:nvSpPr>
        <dsp:cNvPr id="0" name=""/>
        <dsp:cNvSpPr/>
      </dsp:nvSpPr>
      <dsp:spPr>
        <a:xfrm>
          <a:off x="3069606" y="1479370"/>
          <a:ext cx="402588" cy="4025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F184E-B3DC-440E-A8AC-B912E1547DB5}">
      <dsp:nvSpPr>
        <dsp:cNvPr id="0" name=""/>
        <dsp:cNvSpPr/>
      </dsp:nvSpPr>
      <dsp:spPr>
        <a:xfrm>
          <a:off x="3766700" y="1333605"/>
          <a:ext cx="1636135" cy="69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Benchmarks to compare</a:t>
          </a:r>
        </a:p>
      </dsp:txBody>
      <dsp:txXfrm>
        <a:off x="3766700" y="1333605"/>
        <a:ext cx="1636135" cy="694118"/>
      </dsp:txXfrm>
    </dsp:sp>
    <dsp:sp modelId="{768CC29B-372F-4EFE-8B86-E40CFE47C3DF}">
      <dsp:nvSpPr>
        <dsp:cNvPr id="0" name=""/>
        <dsp:cNvSpPr/>
      </dsp:nvSpPr>
      <dsp:spPr>
        <a:xfrm>
          <a:off x="159764" y="2323614"/>
          <a:ext cx="694118" cy="69411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050D2-B32C-4583-949A-A876EC01DF83}">
      <dsp:nvSpPr>
        <dsp:cNvPr id="0" name=""/>
        <dsp:cNvSpPr/>
      </dsp:nvSpPr>
      <dsp:spPr>
        <a:xfrm>
          <a:off x="305528" y="2469379"/>
          <a:ext cx="402588" cy="4025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4CF0B-4012-4C3E-AE31-FCBB99023024}">
      <dsp:nvSpPr>
        <dsp:cNvPr id="0" name=""/>
        <dsp:cNvSpPr/>
      </dsp:nvSpPr>
      <dsp:spPr>
        <a:xfrm>
          <a:off x="1002621" y="2323614"/>
          <a:ext cx="1636135" cy="69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Preparation to begin a new program</a:t>
          </a:r>
        </a:p>
      </dsp:txBody>
      <dsp:txXfrm>
        <a:off x="1002621" y="2323614"/>
        <a:ext cx="1636135" cy="694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44590-7669-4702-AD52-EA233A849912}" type="datetimeFigureOut">
              <a:rPr lang="en-US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894E7-929B-4774-B09F-683122435EC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2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5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9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8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9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9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8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1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5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2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nthers-my.sharepoint.com/:b:/g/personal/jksinger_uwm_edu/EU8EDxK3NNZEkxUdSMJng6YBYOY-VVqze14CgEd-rqc6Bg?e=Ca2EQG" TargetMode="External"/><Relationship Id="rId2" Type="http://schemas.openxmlformats.org/officeDocument/2006/relationships/hyperlink" Target="http://chem.ku.edu.np/cour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nthers-my.sharepoint.com/:x:/g/personal/jksinger_uwm_edu/Ed3HzeKcjQZGijAe5Beihf4B75qDO4s1nuZQRAgBUpL8RQ?e=9RZVEr" TargetMode="External"/><Relationship Id="rId5" Type="http://schemas.openxmlformats.org/officeDocument/2006/relationships/hyperlink" Target="https://panthers-my.sharepoint.com/:b:/g/personal/jksinger_uwm_edu/ET6MSP6ZLvRMpP2DR6YCU64Bx754ej1QCYfTH9KCxOXywQ?e=cap2Kw" TargetMode="External"/><Relationship Id="rId4" Type="http://schemas.openxmlformats.org/officeDocument/2006/relationships/hyperlink" Target="https://panthers-my.sharepoint.com/:x:/g/personal/jksinger_uwm_edu/EU5vMfg1okFAgRheNd93zVEB-pjvave0sLyaZOqZtqZ2ng?e=qObuhY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152BFE-7BA8-4007-AD9C-F4DC95E43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6796024-DF17-4BB3-BF28-01E168A3C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3661" y="63892"/>
            <a:ext cx="2222198" cy="2133710"/>
          </a:xfrm>
          <a:custGeom>
            <a:avLst/>
            <a:gdLst>
              <a:gd name="connsiteX0" fmla="*/ 0 w 2222198"/>
              <a:gd name="connsiteY0" fmla="*/ 0 h 2133710"/>
              <a:gd name="connsiteX1" fmla="*/ 44227 w 2222198"/>
              <a:gd name="connsiteY1" fmla="*/ 2234 h 2133710"/>
              <a:gd name="connsiteX2" fmla="*/ 2193454 w 2222198"/>
              <a:gd name="connsiteY2" fmla="*/ 1945372 h 2133710"/>
              <a:gd name="connsiteX3" fmla="*/ 2222198 w 2222198"/>
              <a:gd name="connsiteY3" fmla="*/ 2133710 h 2133710"/>
              <a:gd name="connsiteX4" fmla="*/ 1394653 w 2222198"/>
              <a:gd name="connsiteY4" fmla="*/ 2133710 h 2133710"/>
              <a:gd name="connsiteX5" fmla="*/ 1391100 w 2222198"/>
              <a:gd name="connsiteY5" fmla="*/ 2110427 h 2133710"/>
              <a:gd name="connsiteX6" fmla="*/ 122376 w 2222198"/>
              <a:gd name="connsiteY6" fmla="*/ 841704 h 2133710"/>
              <a:gd name="connsiteX7" fmla="*/ 0 w 2222198"/>
              <a:gd name="connsiteY7" fmla="*/ 823027 h 213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198" h="2133710">
                <a:moveTo>
                  <a:pt x="0" y="0"/>
                </a:moveTo>
                <a:lnTo>
                  <a:pt x="44227" y="2234"/>
                </a:lnTo>
                <a:cubicBezTo>
                  <a:pt x="1114682" y="110944"/>
                  <a:pt x="1981368" y="908934"/>
                  <a:pt x="2193454" y="1945372"/>
                </a:cubicBezTo>
                <a:lnTo>
                  <a:pt x="2222198" y="2133710"/>
                </a:lnTo>
                <a:lnTo>
                  <a:pt x="1394653" y="2133710"/>
                </a:lnTo>
                <a:lnTo>
                  <a:pt x="1391100" y="2110427"/>
                </a:lnTo>
                <a:cubicBezTo>
                  <a:pt x="1260786" y="1473602"/>
                  <a:pt x="759202" y="972017"/>
                  <a:pt x="122376" y="841704"/>
                </a:cubicBezTo>
                <a:lnTo>
                  <a:pt x="0" y="8230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en-US" sz="4200">
                <a:solidFill>
                  <a:schemeClr val="tx2">
                    <a:alpha val="80000"/>
                  </a:schemeClr>
                </a:solidFill>
                <a:ea typeface="+mj-lt"/>
                <a:cs typeface="+mj-lt"/>
              </a:rPr>
              <a:t>Entering the US system as a transfer student: Why is it so complicated?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>
              <a:solidFill>
                <a:schemeClr val="tx2">
                  <a:alpha val="80000"/>
                </a:schemeClr>
              </a:solidFill>
              <a:cs typeface="Calibri"/>
            </a:endParaRPr>
          </a:p>
          <a:p>
            <a:pPr algn="l"/>
            <a:r>
              <a:rPr lang="en-US">
                <a:solidFill>
                  <a:schemeClr val="tx2">
                    <a:alpha val="80000"/>
                  </a:schemeClr>
                </a:solidFill>
                <a:cs typeface="Calibri"/>
              </a:rPr>
              <a:t>Jen Singer</a:t>
            </a:r>
          </a:p>
          <a:p>
            <a:pPr algn="l"/>
            <a:r>
              <a:rPr lang="en-US">
                <a:solidFill>
                  <a:schemeClr val="tx2">
                    <a:alpha val="80000"/>
                  </a:schemeClr>
                </a:solidFill>
                <a:cs typeface="Calibri"/>
              </a:rPr>
              <a:t>University of Wisconsin-</a:t>
            </a:r>
            <a:r>
              <a:rPr lang="en-US" dirty="0">
                <a:solidFill>
                  <a:schemeClr val="tx2">
                    <a:alpha val="80000"/>
                  </a:schemeClr>
                </a:solidFill>
                <a:cs typeface="Calibri"/>
              </a:rPr>
              <a:t>Milwaukee</a:t>
            </a:r>
            <a:endParaRPr lang="en-US" dirty="0">
              <a:solidFill>
                <a:schemeClr val="tx2">
                  <a:alpha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A4CD3-AB42-4709-BBC3-F5DF2500D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07" r="23061"/>
          <a:stretch/>
        </p:blipFill>
        <p:spPr>
          <a:xfrm>
            <a:off x="6189156" y="-3440"/>
            <a:ext cx="6015813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0BB1B-F391-416D-A692-D332B4E93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Posterama"/>
              </a:rPr>
              <a:t>Considerations to Commitment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3BE7B-F6A6-43F9-9B97-95CB5E1C1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/>
              <a:t>Assumptions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279CC-3866-419B-96BF-C76534C62C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79 credits transferred</a:t>
            </a:r>
          </a:p>
          <a:p>
            <a:r>
              <a:rPr lang="en-US"/>
              <a:t>1 year to graduation</a:t>
            </a:r>
          </a:p>
          <a:p>
            <a:r>
              <a:rPr lang="en-US"/>
              <a:t>Business courses</a:t>
            </a:r>
            <a:endParaRPr lang="en-US" dirty="0"/>
          </a:p>
          <a:p>
            <a:r>
              <a:rPr lang="en-US"/>
              <a:t>Resident: $10,000</a:t>
            </a:r>
            <a:endParaRPr lang="en-US" dirty="0"/>
          </a:p>
          <a:p>
            <a:r>
              <a:rPr lang="en-US"/>
              <a:t>Non-Resident: $22,000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3E259-56C6-4CA6-956E-FFDE3DC96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000"/>
              <a:t>Reality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1BFBB-BE87-4ED2-9EEB-3E55547052B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13 credits count</a:t>
            </a:r>
          </a:p>
          <a:p>
            <a:r>
              <a:rPr lang="en-US"/>
              <a:t>3.5 years to graduation</a:t>
            </a:r>
          </a:p>
          <a:p>
            <a:r>
              <a:rPr lang="en-US"/>
              <a:t>Business + GER courses</a:t>
            </a:r>
            <a:endParaRPr lang="en-US" dirty="0"/>
          </a:p>
          <a:p>
            <a:r>
              <a:rPr lang="en-US"/>
              <a:t>Resident: $35,000</a:t>
            </a:r>
          </a:p>
          <a:p>
            <a:r>
              <a:rPr lang="en-US"/>
              <a:t>Non-Resident: $75,000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37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5E21-62EB-4B93-B14F-24C7C5DF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Another Case Study – A Partnership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2789A-5519-45BE-B885-351274CB9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10354"/>
            <a:ext cx="10722932" cy="32666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Time to prepare</a:t>
            </a:r>
          </a:p>
          <a:p>
            <a:r>
              <a:rPr lang="en-US">
                <a:ea typeface="+mn-lt"/>
                <a:cs typeface="+mn-lt"/>
              </a:rPr>
              <a:t>Faculty review of coursework</a:t>
            </a:r>
          </a:p>
          <a:p>
            <a:r>
              <a:rPr lang="en-US">
                <a:ea typeface="+mn-lt"/>
                <a:cs typeface="+mn-lt"/>
              </a:rPr>
              <a:t>Flexibility</a:t>
            </a:r>
          </a:p>
          <a:p>
            <a:r>
              <a:rPr lang="en-US">
                <a:ea typeface="+mn-lt"/>
                <a:cs typeface="+mn-lt"/>
              </a:rPr>
              <a:t>Easier processing</a:t>
            </a:r>
          </a:p>
          <a:p>
            <a:r>
              <a:rPr lang="en-US">
                <a:ea typeface="+mn-lt"/>
                <a:cs typeface="+mn-lt"/>
              </a:rPr>
              <a:t>Preparation for English and Math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BF6E8-5B62-4722-868B-1E3DF990206E}"/>
              </a:ext>
            </a:extLst>
          </p:cNvPr>
          <p:cNvSpPr txBox="1"/>
          <p:nvPr/>
        </p:nvSpPr>
        <p:spPr>
          <a:xfrm>
            <a:off x="457200" y="1783976"/>
            <a:ext cx="69386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What makes it different?</a:t>
            </a:r>
          </a:p>
        </p:txBody>
      </p:sp>
    </p:spTree>
    <p:extLst>
      <p:ext uri="{BB962C8B-B14F-4D97-AF65-F5344CB8AC3E}">
        <p14:creationId xmlns:p14="http://schemas.microsoft.com/office/powerpoint/2010/main" val="350386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D4CB-CE17-4065-9279-5E898CD56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17702"/>
          </a:xfrm>
        </p:spPr>
        <p:txBody>
          <a:bodyPr/>
          <a:lstStyle/>
          <a:p>
            <a:r>
              <a:rPr lang="en-US">
                <a:cs typeface="Posterama"/>
              </a:rPr>
              <a:t>3+1</a:t>
            </a:r>
            <a:endParaRPr lang="en-US"/>
          </a:p>
        </p:txBody>
      </p:sp>
      <p:pic>
        <p:nvPicPr>
          <p:cNvPr id="5" name="Picture 5" descr="Diagram, table&#10;&#10;Description automatically generated">
            <a:extLst>
              <a:ext uri="{FF2B5EF4-FFF2-40B4-BE49-F238E27FC236}">
                <a16:creationId xmlns:a16="http://schemas.microsoft.com/office/drawing/2014/main" id="{10ABAAED-85C4-44D2-9F66-0C03823D45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2899" b="12899"/>
          <a:stretch/>
        </p:blipFill>
        <p:spPr>
          <a:xfrm>
            <a:off x="6875789" y="1573307"/>
            <a:ext cx="3692432" cy="417120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30BC4-4274-47F5-8DCB-BC5752ED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3434"/>
            <a:ext cx="5008001" cy="35662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 sz="2000"/>
              <a:t>Long standing UWM partner</a:t>
            </a:r>
          </a:p>
          <a:p>
            <a:pPr marL="285750" indent="-285750">
              <a:buChar char="•"/>
            </a:pPr>
            <a:r>
              <a:rPr lang="en-US" sz="2000"/>
              <a:t>Pressure on UWM by Chinese government to be successful</a:t>
            </a:r>
          </a:p>
          <a:p>
            <a:pPr marL="285750" indent="-285750">
              <a:buChar char="•"/>
            </a:pPr>
            <a:r>
              <a:rPr lang="en-US" sz="2000"/>
              <a:t>Significant time spent on transfer credit planning</a:t>
            </a:r>
          </a:p>
          <a:p>
            <a:pPr marL="285750" indent="-285750">
              <a:buChar char="•"/>
            </a:pPr>
            <a:r>
              <a:rPr lang="en-US" sz="2000"/>
              <a:t>UWM on the ground in China</a:t>
            </a:r>
          </a:p>
          <a:p>
            <a:pPr marL="285750" indent="-285750">
              <a:buChar char="•"/>
            </a:pPr>
            <a:r>
              <a:rPr lang="en-US" sz="2000"/>
              <a:t>Three year wait for first students</a:t>
            </a:r>
          </a:p>
          <a:p>
            <a:pPr marL="285750" indent="-285750">
              <a:buChar char="•"/>
            </a:pPr>
            <a:r>
              <a:rPr lang="en-US" sz="2000"/>
              <a:t>5-15 students per cohort</a:t>
            </a:r>
            <a:endParaRPr lang="en-US" sz="2000" dirty="0"/>
          </a:p>
          <a:p>
            <a:pPr marL="285750" indent="-285750"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10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document, screenshot, receipt&#10;&#10;Description automatically generated">
            <a:extLst>
              <a:ext uri="{FF2B5EF4-FFF2-40B4-BE49-F238E27FC236}">
                <a16:creationId xmlns:a16="http://schemas.microsoft.com/office/drawing/2014/main" id="{EDB74B6C-125D-40AC-BE09-E19687B8C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98" y="897823"/>
            <a:ext cx="10214516" cy="511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0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9764-0280-4FB1-90CC-F6C49640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Posterama"/>
              </a:rPr>
              <a:t>Challenges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C370C-30D6-4719-B432-69D09D4C7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Students rarely had taken the exact planned courses</a:t>
            </a:r>
          </a:p>
          <a:p>
            <a:r>
              <a:rPr lang="en-US"/>
              <a:t>Failed courses</a:t>
            </a:r>
          </a:p>
          <a:p>
            <a:r>
              <a:rPr lang="en-US"/>
              <a:t>Missing pre-requisites</a:t>
            </a:r>
            <a:endParaRPr lang="en-US" dirty="0"/>
          </a:p>
          <a:p>
            <a:r>
              <a:rPr lang="en-US"/>
              <a:t>English deficiencies</a:t>
            </a:r>
          </a:p>
          <a:p>
            <a:r>
              <a:rPr lang="en-US"/>
              <a:t>Math deficiencies</a:t>
            </a:r>
            <a:endParaRPr lang="en-US" dirty="0"/>
          </a:p>
          <a:p>
            <a:r>
              <a:rPr lang="en-US"/>
              <a:t>Scrambling to change equivalencies</a:t>
            </a:r>
            <a:endParaRPr lang="en-US" dirty="0"/>
          </a:p>
          <a:p>
            <a:r>
              <a:rPr lang="en-US"/>
              <a:t>Not all students treated the same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61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16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2" name="Group 18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Freeform: Shape 49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4" name="Freeform: Shape 51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Freeform: Shape 53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7" name="Group 55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38" name="Rectangle 86">
            <a:extLst>
              <a:ext uri="{FF2B5EF4-FFF2-40B4-BE49-F238E27FC236}">
                <a16:creationId xmlns:a16="http://schemas.microsoft.com/office/drawing/2014/main" id="{782B9316-88B4-433F-8BEF-9BDE1BE42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Rectangle 8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Right Triangle 90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1559143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lowchart: Document 92">
            <a:extLst>
              <a:ext uri="{FF2B5EF4-FFF2-40B4-BE49-F238E27FC236}">
                <a16:creationId xmlns:a16="http://schemas.microsoft.com/office/drawing/2014/main" id="{78B2F131-0CE5-49D4-95DF-D7D92274A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2" name="Group 9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1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1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2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2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2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2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681688-3386-434E-BDDA-5953FC93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7"/>
            <a:ext cx="5410197" cy="2247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Making Decisions for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C20DE-1939-4D7C-AFD5-B9AD96706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264832"/>
            <a:ext cx="5410197" cy="3009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/>
              <a:t>Evaluation of partial credential AND how it blends with the new program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1800" dirty="0"/>
              <a:t>Common language with different meanings</a:t>
            </a:r>
          </a:p>
          <a:p>
            <a:pPr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Transfer credit vs. Credits towards degree requirements</a:t>
            </a:r>
            <a:endParaRPr lang="en-US" sz="1800" dirty="0"/>
          </a:p>
          <a:p>
            <a:pPr>
              <a:buFont typeface="Arial"/>
              <a:buChar char="•"/>
            </a:pPr>
            <a:r>
              <a:rPr lang="en-US" sz="1800" dirty="0"/>
              <a:t>Decisions may span several offices (Admissions, Registrar's Office, Advisors)</a:t>
            </a:r>
          </a:p>
        </p:txBody>
      </p:sp>
      <p:pic>
        <p:nvPicPr>
          <p:cNvPr id="12" name="Picture 12" descr="A picture containing wheel&#10;&#10;Description automatically generated">
            <a:extLst>
              <a:ext uri="{FF2B5EF4-FFF2-40B4-BE49-F238E27FC236}">
                <a16:creationId xmlns:a16="http://schemas.microsoft.com/office/drawing/2014/main" id="{CBBE4F82-E89B-4989-83B0-FBE31C536A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9346"/>
          <a:stretch/>
        </p:blipFill>
        <p:spPr>
          <a:xfrm>
            <a:off x="6620568" y="725467"/>
            <a:ext cx="5388491" cy="551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52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31094-EF24-4516-8229-2746D2DB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Posterama"/>
              </a:rPr>
              <a:t>Document Links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734F1-A13F-41A5-B9AB-64BA38C5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Kathmandu University - </a:t>
            </a:r>
            <a:r>
              <a:rPr lang="en-US" sz="1000" u="sng" dirty="0">
                <a:ea typeface="+mn-lt"/>
                <a:cs typeface="+mn-lt"/>
                <a:hlinkClick r:id="rId2"/>
              </a:rPr>
              <a:t>http://chem.ku.edu.np/course</a:t>
            </a:r>
          </a:p>
          <a:p>
            <a:r>
              <a:rPr lang="en-US">
                <a:ea typeface="+mn-lt"/>
                <a:cs typeface="+mn-lt"/>
              </a:rPr>
              <a:t>Business Degree Requirements – Not Available to Share</a:t>
            </a:r>
          </a:p>
          <a:p>
            <a:r>
              <a:rPr lang="en-US">
                <a:ea typeface="+mn-lt"/>
                <a:cs typeface="+mn-lt"/>
              </a:rPr>
              <a:t>Russian Transcript, English Translation - </a:t>
            </a:r>
            <a:r>
              <a:rPr lang="en-US" sz="1000" dirty="0">
                <a:ea typeface="+mn-lt"/>
                <a:cs typeface="+mn-lt"/>
                <a:hlinkClick r:id="rId3"/>
              </a:rPr>
              <a:t>https://panthers-my.sharepoint.com/:b:/g/personal/jksinger_uwm_edu/EU8EDxK3NNZEkxUdSMJng6YBYOY-VVqze14CgEd-rqc6Bg?e=Ca2EQG</a:t>
            </a:r>
            <a:endParaRPr lang="en-US" sz="1000" dirty="0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Russian Transfer Credit with Equivalencies - </a:t>
            </a:r>
            <a:r>
              <a:rPr lang="en-US" sz="1000" dirty="0">
                <a:ea typeface="+mn-lt"/>
                <a:cs typeface="+mn-lt"/>
                <a:hlinkClick r:id="rId4"/>
              </a:rPr>
              <a:t>https://panthers-my.sharepoint.com/:x:/g/personal/jksinger_uwm_edu/EU5vMfg1okFAgRheNd93zVEB-pjvave0sLyaZOqZtqZ2ng?e=qObuhY</a:t>
            </a:r>
            <a:endParaRPr lang="en-US" sz="1000" dirty="0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Partnership Transcript - </a:t>
            </a:r>
            <a:r>
              <a:rPr lang="en-US" sz="1000" dirty="0">
                <a:ea typeface="+mn-lt"/>
                <a:cs typeface="+mn-lt"/>
                <a:hlinkClick r:id="rId5"/>
              </a:rPr>
              <a:t>https://panthers-my.sharepoint.com/:b:/g/personal/jksinger_uwm_edu/ET6MSP6ZLvRMpP2DR6YCU64Bx754ej1QCYfTH9KCxOXywQ?e=cap2Kw</a:t>
            </a:r>
            <a:endParaRPr lang="en-US" sz="1000" dirty="0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Partnership Transfer Credit with Equivalencies - </a:t>
            </a:r>
            <a:r>
              <a:rPr lang="en-US" sz="1000" dirty="0">
                <a:ea typeface="+mn-lt"/>
                <a:cs typeface="+mn-lt"/>
                <a:hlinkClick r:id="rId6"/>
              </a:rPr>
              <a:t>https://panthers-my.sharepoint.com/:x:/g/personal/jksinger_uwm_edu/Ed3HzeKcjQZGijAe5Beihf4B75qDO4s1nuZQRAgBUpL8RQ?e=9RZVEr</a:t>
            </a:r>
            <a:endParaRPr lang="en-US" sz="1000" dirty="0">
              <a:ea typeface="+mn-lt"/>
              <a:cs typeface="+mn-lt"/>
            </a:endParaRPr>
          </a:p>
          <a:p>
            <a:endParaRPr lang="en-US" sz="1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5500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06B44-0BDC-4982-9958-40BF2B94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Posterama"/>
              </a:rPr>
              <a:t>Questions?  Discussion?  Comments?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22CF9-30F8-4235-BC25-68FD62078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84848"/>
            <a:ext cx="10722932" cy="3392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Jen Singer</a:t>
            </a:r>
          </a:p>
          <a:p>
            <a:r>
              <a:rPr lang="en-US"/>
              <a:t>Assistant Director for International Admissions</a:t>
            </a:r>
            <a:endParaRPr lang="en-US" dirty="0"/>
          </a:p>
          <a:p>
            <a:r>
              <a:rPr lang="en-US"/>
              <a:t>University of Wisconsin-Milwaukee</a:t>
            </a:r>
          </a:p>
          <a:p>
            <a:r>
              <a:rPr lang="en-US"/>
              <a:t>Jksinger@uwm.edu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3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9DE0A55-4738-464C-A9A4-55F2A8FA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853F99AE-CDDD-4AA6-B570-8A6E693F2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214" y="-6055"/>
            <a:ext cx="12197916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9" name="Right Triangle 118">
            <a:extLst>
              <a:ext uri="{FF2B5EF4-FFF2-40B4-BE49-F238E27FC236}">
                <a16:creationId xmlns:a16="http://schemas.microsoft.com/office/drawing/2014/main" id="{B2B76EF6-C0E7-4526-9E75-91C7C020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59437" y="490236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681688-3386-434E-BDDA-5953FC93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86" y="518313"/>
            <a:ext cx="5552414" cy="21702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Making Decisions for Non-Transfers</a:t>
            </a:r>
          </a:p>
        </p:txBody>
      </p:sp>
      <p:graphicFrame>
        <p:nvGraphicFramePr>
          <p:cNvPr id="152" name="Content Placeholder 2">
            <a:extLst>
              <a:ext uri="{FF2B5EF4-FFF2-40B4-BE49-F238E27FC236}">
                <a16:creationId xmlns:a16="http://schemas.microsoft.com/office/drawing/2014/main" id="{6B132AC3-EA0E-44F6-9B35-1BEA5CA8B51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6264857"/>
              </p:ext>
            </p:extLst>
          </p:nvPr>
        </p:nvGraphicFramePr>
        <p:xfrm>
          <a:off x="366214" y="1802879"/>
          <a:ext cx="5562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9AA53DE-52EF-4667-95AD-6E5E2D60E2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5923596" y="2112953"/>
            <a:ext cx="6120030" cy="3366016"/>
          </a:xfrm>
          <a:prstGeom prst="rect">
            <a:avLst/>
          </a:prstGeom>
        </p:spPr>
      </p:pic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EAD466CC-FCFB-4084-B14C-FBF5E59A5FE6}"/>
              </a:ext>
            </a:extLst>
          </p:cNvPr>
          <p:cNvSpPr/>
          <p:nvPr/>
        </p:nvSpPr>
        <p:spPr>
          <a:xfrm>
            <a:off x="7185546" y="5246426"/>
            <a:ext cx="2934267" cy="2274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16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2" name="Group 18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Freeform: Shape 49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4" name="Freeform: Shape 51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Freeform: Shape 53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7" name="Group 55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38" name="Rectangle 86">
            <a:extLst>
              <a:ext uri="{FF2B5EF4-FFF2-40B4-BE49-F238E27FC236}">
                <a16:creationId xmlns:a16="http://schemas.microsoft.com/office/drawing/2014/main" id="{782B9316-88B4-433F-8BEF-9BDE1BE42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Rectangle 8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Right Triangle 90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1559143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lowchart: Document 92">
            <a:extLst>
              <a:ext uri="{FF2B5EF4-FFF2-40B4-BE49-F238E27FC236}">
                <a16:creationId xmlns:a16="http://schemas.microsoft.com/office/drawing/2014/main" id="{78B2F131-0CE5-49D4-95DF-D7D92274A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2" name="Group 9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1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1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2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2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2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2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681688-3386-434E-BDDA-5953FC93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7"/>
            <a:ext cx="5410197" cy="2247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Making Decisions  for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C20DE-1939-4D7C-AFD5-B9AD96706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264832"/>
            <a:ext cx="5410197" cy="3009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/>
              <a:t>Evaluation of partial credential AND how it blends with the new program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1800" dirty="0"/>
              <a:t>Common language with different meanings</a:t>
            </a:r>
          </a:p>
          <a:p>
            <a:pPr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Transfer credit vs. Credits towards degree requirements</a:t>
            </a:r>
            <a:endParaRPr lang="en-US" sz="1800" dirty="0"/>
          </a:p>
          <a:p>
            <a:pPr>
              <a:buFont typeface="Arial"/>
              <a:buChar char="•"/>
            </a:pPr>
            <a:r>
              <a:rPr lang="en-US" sz="1800" dirty="0"/>
              <a:t>Decisions may span several offices (Admissions, Registrar's Office, Advisors)</a:t>
            </a:r>
          </a:p>
        </p:txBody>
      </p:sp>
      <p:pic>
        <p:nvPicPr>
          <p:cNvPr id="12" name="Picture 12" descr="A picture containing wheel&#10;&#10;Description automatically generated">
            <a:extLst>
              <a:ext uri="{FF2B5EF4-FFF2-40B4-BE49-F238E27FC236}">
                <a16:creationId xmlns:a16="http://schemas.microsoft.com/office/drawing/2014/main" id="{CBBE4F82-E89B-4989-83B0-FBE31C536A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9346"/>
          <a:stretch/>
        </p:blipFill>
        <p:spPr>
          <a:xfrm>
            <a:off x="6620568" y="725467"/>
            <a:ext cx="5388491" cy="551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Right Triangle 116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422741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B756B1-12DB-4834-B40B-D389F491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4419600" cy="22407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Assumptions of Transfer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097F7-B82F-435A-8835-EB6E55C6C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3264832"/>
            <a:ext cx="4419600" cy="3009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800" dirty="0"/>
              <a:t>Cohort model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Admitted is admitted</a:t>
            </a:r>
          </a:p>
          <a:p>
            <a:pPr>
              <a:buAutoNum type="arabicPeriod"/>
            </a:pPr>
            <a:r>
              <a:rPr lang="en-US" sz="1800"/>
              <a:t>Pass by term, not individual courses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/>
              <a:t>Predictable time/$$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Example – Kathmandu University</a:t>
            </a:r>
          </a:p>
        </p:txBody>
      </p:sp>
      <p:sp>
        <p:nvSpPr>
          <p:cNvPr id="150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A813F36E-89B3-4E10-8246-8844EBB560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09692" y="732348"/>
            <a:ext cx="5583851" cy="55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3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422741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E5AD01-9421-4828-8C7E-DF21DC77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4419600" cy="2240735"/>
          </a:xfrm>
        </p:spPr>
        <p:txBody>
          <a:bodyPr>
            <a:normAutofit/>
          </a:bodyPr>
          <a:lstStyle/>
          <a:p>
            <a:r>
              <a:rPr lang="en-US">
                <a:cs typeface="Posterama"/>
              </a:rPr>
              <a:t>Realities of the US Education System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E4DFD-3CB8-40DF-9344-2B73CBA24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3264832"/>
            <a:ext cx="4419600" cy="30094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Individual courses/credits</a:t>
            </a:r>
          </a:p>
          <a:p>
            <a:r>
              <a:rPr lang="en-US" sz="1800">
                <a:ea typeface="+mn-lt"/>
                <a:cs typeface="+mn-lt"/>
              </a:rPr>
              <a:t>GERs/Major/Electives</a:t>
            </a:r>
          </a:p>
          <a:p>
            <a:r>
              <a:rPr lang="en-US" sz="1800">
                <a:ea typeface="+mn-lt"/>
                <a:cs typeface="+mn-lt"/>
              </a:rPr>
              <a:t>Pre-requisites</a:t>
            </a:r>
          </a:p>
          <a:p>
            <a:r>
              <a:rPr lang="en-US" sz="1800">
                <a:ea typeface="+mn-lt"/>
                <a:cs typeface="+mn-lt"/>
              </a:rPr>
              <a:t>Placement testing</a:t>
            </a:r>
          </a:p>
          <a:p>
            <a:r>
              <a:rPr lang="en-US" sz="1800">
                <a:ea typeface="+mn-lt"/>
                <a:cs typeface="+mn-lt"/>
              </a:rPr>
              <a:t>Unpredictable time/$$</a:t>
            </a:r>
            <a:endParaRPr lang="en-US" sz="1800"/>
          </a:p>
        </p:txBody>
      </p:sp>
      <p:sp>
        <p:nvSpPr>
          <p:cNvPr id="47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EFC55F4-9B4B-4B76-A652-96CBBB7D3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859" y="732348"/>
            <a:ext cx="4821516" cy="55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67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Right Triangle 116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422741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3C9D26-E038-4E05-A889-AA4B6A2C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4419600" cy="22407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B2E54-3F21-4AE0-9DE2-CE3EEB474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3264832"/>
            <a:ext cx="4419600" cy="3009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800" dirty="0"/>
              <a:t>Russian university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Verify accreditation and validity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Convert the grades and GPA to US 4.0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Credit equivalency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 typeface="+mj-lt"/>
              <a:buAutoNum type="arabicPeriod"/>
            </a:pPr>
            <a:endParaRPr lang="en-US" sz="1800"/>
          </a:p>
          <a:p>
            <a:pPr>
              <a:buFont typeface="+mj-lt"/>
              <a:buAutoNum type="arabicPeriod"/>
            </a:pPr>
            <a:endParaRPr lang="en-US" sz="1800"/>
          </a:p>
        </p:txBody>
      </p:sp>
      <p:sp>
        <p:nvSpPr>
          <p:cNvPr id="150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578774AB-0B32-43AE-B51D-FCA8983D61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0134" y="732348"/>
            <a:ext cx="4682966" cy="55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6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Confetti falling through the air against a blue background">
            <a:extLst>
              <a:ext uri="{FF2B5EF4-FFF2-40B4-BE49-F238E27FC236}">
                <a16:creationId xmlns:a16="http://schemas.microsoft.com/office/drawing/2014/main" id="{B3C6441F-2CD7-4BA9-9BA2-42BC01BBF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9" r="-2" b="-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0C61190-C3C6-470C-AD7E-DE1774D3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A79076-09E2-42F2-AB53-2AC97BBF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6EFE7B6-A678-4080-8095-C35AC6E62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819F03-C610-41AD-8191-AA9D0505B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3F4891-5EFC-4D18-A624-398BDF1CA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B7416C3-B1E9-4255-96DF-4E177FC3E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7C17DC8-7DA5-4B05-966A-FB28DD872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CE5E79-B59D-401A-BCC0-2D95B96A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3BD0973-E146-44AE-8BD5-665926060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0B00FB7-2DA7-477B-8D71-0F3C3442F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B9C836F-E0FA-4F43-8595-37B03CFFB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56D2723-3E4D-48B1-A6D2-1A24F3DA3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E33C010-3B40-4B74-AFED-9A12421E8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75A24DA-3AD1-4146-9C36-1FF666EDB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C312543-C4C1-48AB-A32C-CEBC25977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3B4AB31-8C5A-4150-95D6-D57F6C25C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D04B4EB-7F4A-4631-8A31-10795C50E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F7E2406-347A-4008-A837-B169329A8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3A29D85-8791-40DE-8AC1-55E01EF5F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456E209-65A9-41F0-95CA-06832E2C6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48FBE92-306C-410A-A46C-78FA64751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DEEC058-0746-4C6F-B438-432F7C5B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5675A2-165F-45F4-B82A-CADDAC635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7B04075-3949-4CE8-BC5D-8CC7C69B4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2095348-F370-432D-AB24-DF01B3569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0338639-8676-4CBD-A1C3-38D647AC9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CD5D49-5B76-4AC2-AC0F-021E858B6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F0315B3-012B-4122-9034-0EA1ED049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F3B018-21CC-4BB8-B439-99AEF58B1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0B51FB9-22BD-46DF-BE69-B2A00DA04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406D8C29-9DDA-48D0-AF70-905FDB2C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9A994-9304-47B2-9DD5-D738D558C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8905"/>
            <a:ext cx="9144000" cy="318427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cs typeface="Posterama"/>
              </a:rPr>
              <a:t>UWM: Congratulations!  You are admitted!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0A867D-C52F-49DB-B328-77F431246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3241897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04BAD56-1DA3-4EE3-ABAF-4A03C8DF3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082" y="5791200"/>
            <a:ext cx="3561733" cy="1066800"/>
          </a:xfrm>
          <a:custGeom>
            <a:avLst/>
            <a:gdLst>
              <a:gd name="connsiteX0" fmla="*/ 1780866 w 3561733"/>
              <a:gd name="connsiteY0" fmla="*/ 0 h 1066800"/>
              <a:gd name="connsiteX1" fmla="*/ 3557091 w 3561733"/>
              <a:gd name="connsiteY1" fmla="*/ 1057165 h 1066800"/>
              <a:gd name="connsiteX2" fmla="*/ 3561733 w 3561733"/>
              <a:gd name="connsiteY2" fmla="*/ 1066800 h 1066800"/>
              <a:gd name="connsiteX3" fmla="*/ 2549614 w 3561733"/>
              <a:gd name="connsiteY3" fmla="*/ 1066800 h 1066800"/>
              <a:gd name="connsiteX4" fmla="*/ 2465837 w 3561733"/>
              <a:gd name="connsiteY4" fmla="*/ 1004153 h 1066800"/>
              <a:gd name="connsiteX5" fmla="*/ 1780866 w 3561733"/>
              <a:gd name="connsiteY5" fmla="*/ 794923 h 1066800"/>
              <a:gd name="connsiteX6" fmla="*/ 1095896 w 3561733"/>
              <a:gd name="connsiteY6" fmla="*/ 1004153 h 1066800"/>
              <a:gd name="connsiteX7" fmla="*/ 1012119 w 3561733"/>
              <a:gd name="connsiteY7" fmla="*/ 1066800 h 1066800"/>
              <a:gd name="connsiteX8" fmla="*/ 0 w 3561733"/>
              <a:gd name="connsiteY8" fmla="*/ 1066800 h 1066800"/>
              <a:gd name="connsiteX9" fmla="*/ 4641 w 3561733"/>
              <a:gd name="connsiteY9" fmla="*/ 1057165 h 1066800"/>
              <a:gd name="connsiteX10" fmla="*/ 1780866 w 3561733"/>
              <a:gd name="connsiteY10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1733" h="1066800">
                <a:moveTo>
                  <a:pt x="1780866" y="0"/>
                </a:moveTo>
                <a:cubicBezTo>
                  <a:pt x="2547864" y="0"/>
                  <a:pt x="3215021" y="427470"/>
                  <a:pt x="3557091" y="1057165"/>
                </a:cubicBezTo>
                <a:lnTo>
                  <a:pt x="3561733" y="1066800"/>
                </a:lnTo>
                <a:lnTo>
                  <a:pt x="2549614" y="1066800"/>
                </a:lnTo>
                <a:lnTo>
                  <a:pt x="2465837" y="1004153"/>
                </a:lnTo>
                <a:cubicBezTo>
                  <a:pt x="2270308" y="872056"/>
                  <a:pt x="2034595" y="794923"/>
                  <a:pt x="1780866" y="794923"/>
                </a:cubicBezTo>
                <a:cubicBezTo>
                  <a:pt x="1527138" y="794923"/>
                  <a:pt x="1291425" y="872056"/>
                  <a:pt x="1095896" y="1004153"/>
                </a:cubicBezTo>
                <a:lnTo>
                  <a:pt x="1012119" y="1066800"/>
                </a:lnTo>
                <a:lnTo>
                  <a:pt x="0" y="1066800"/>
                </a:lnTo>
                <a:lnTo>
                  <a:pt x="4641" y="1057165"/>
                </a:lnTo>
                <a:cubicBezTo>
                  <a:pt x="346712" y="427470"/>
                  <a:pt x="1013869" y="0"/>
                  <a:pt x="178086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F6DE3A-6069-4FD7-801B-A4CCE5D5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6660"/>
            <a:ext cx="5638769" cy="3801828"/>
          </a:xfrm>
        </p:spPr>
        <p:txBody>
          <a:bodyPr anchor="ctr">
            <a:normAutofit/>
          </a:bodyPr>
          <a:lstStyle/>
          <a:p>
            <a:r>
              <a:rPr lang="en-US">
                <a:ea typeface="+mj-lt"/>
                <a:cs typeface="+mj-lt"/>
              </a:rPr>
              <a:t>Student: </a:t>
            </a:r>
            <a:br>
              <a:rPr lang="en-US" dirty="0"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Great news!  How many credits am I going to get?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73A67-8204-402B-897F-F1978DF45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8495" y="732349"/>
            <a:ext cx="4902311" cy="55419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Transfer credits is a make-or-break issue:</a:t>
            </a:r>
          </a:p>
          <a:p>
            <a:r>
              <a:rPr lang="en-US" sz="1800" dirty="0"/>
              <a:t>Time to degree</a:t>
            </a:r>
          </a:p>
          <a:p>
            <a:r>
              <a:rPr lang="en-US" sz="1800" dirty="0"/>
              <a:t>Cost</a:t>
            </a:r>
          </a:p>
          <a:p>
            <a:endParaRPr lang="en-US" sz="1800"/>
          </a:p>
          <a:p>
            <a:r>
              <a:rPr lang="en-US" sz="1800" dirty="0"/>
              <a:t>Assumptions:</a:t>
            </a:r>
          </a:p>
          <a:p>
            <a:r>
              <a:rPr lang="en-US" sz="1800" dirty="0"/>
              <a:t>3 years done = 1 year to complete</a:t>
            </a:r>
          </a:p>
          <a:p>
            <a:r>
              <a:rPr lang="en-US" sz="1800"/>
              <a:t>Business courses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141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1B49-5FA3-48FD-A1C8-3FE60661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Posterama"/>
              </a:rPr>
              <a:t>Transfer Credit vs. Degree Requirements</a:t>
            </a:r>
            <a:endParaRPr lang="en-US" dirty="0">
              <a:cs typeface="Posterama"/>
            </a:endParaRP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FAAFD6B6-7A32-4AB0-9D5A-FC4F080646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28438"/>
            <a:ext cx="5562600" cy="2945712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5171501-93EA-4087-9BFB-BC24B2E9E4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32203"/>
            <a:ext cx="5181600" cy="2938181"/>
          </a:xfrm>
        </p:spPr>
      </p:pic>
    </p:spTree>
    <p:extLst>
      <p:ext uri="{BB962C8B-B14F-4D97-AF65-F5344CB8AC3E}">
        <p14:creationId xmlns:p14="http://schemas.microsoft.com/office/powerpoint/2010/main" val="2571815883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531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Avenir Next LT Pro</vt:lpstr>
      <vt:lpstr>Calibri</vt:lpstr>
      <vt:lpstr>Posterama</vt:lpstr>
      <vt:lpstr>SineVTI</vt:lpstr>
      <vt:lpstr>Entering the US system as a transfer student: Why is it so complicated? </vt:lpstr>
      <vt:lpstr>Making Decisions for Non-Transfers</vt:lpstr>
      <vt:lpstr>Making Decisions  for Transfers</vt:lpstr>
      <vt:lpstr>Assumptions of Transfer Students</vt:lpstr>
      <vt:lpstr>Realities of the US Education System</vt:lpstr>
      <vt:lpstr>An Example</vt:lpstr>
      <vt:lpstr>UWM: Congratulations!  You are admitted!</vt:lpstr>
      <vt:lpstr>Student:  Great news!  How many credits am I going to get?</vt:lpstr>
      <vt:lpstr>Transfer Credit vs. Degree Requirements</vt:lpstr>
      <vt:lpstr>Considerations to Commitment</vt:lpstr>
      <vt:lpstr>Another Case Study – A Partnership</vt:lpstr>
      <vt:lpstr>3+1</vt:lpstr>
      <vt:lpstr>PowerPoint Presentation</vt:lpstr>
      <vt:lpstr>Challenges</vt:lpstr>
      <vt:lpstr>Making Decisions for Transfers</vt:lpstr>
      <vt:lpstr>Document Links</vt:lpstr>
      <vt:lpstr>Questions?  Discussion? 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Burk, Chelsea D</dc:creator>
  <cp:lastModifiedBy>Burk, Chelsea D</cp:lastModifiedBy>
  <cp:revision>438</cp:revision>
  <dcterms:created xsi:type="dcterms:W3CDTF">2021-04-13T03:47:36Z</dcterms:created>
  <dcterms:modified xsi:type="dcterms:W3CDTF">2021-10-25T21:13:16Z</dcterms:modified>
</cp:coreProperties>
</file>